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8" r:id="rId1"/>
  </p:sldMasterIdLst>
  <p:notesMasterIdLst>
    <p:notesMasterId r:id="rId18"/>
  </p:notesMasterIdLst>
  <p:handoutMasterIdLst>
    <p:handoutMasterId r:id="rId19"/>
  </p:handoutMasterIdLst>
  <p:sldIdLst>
    <p:sldId id="749" r:id="rId2"/>
    <p:sldId id="1013" r:id="rId3"/>
    <p:sldId id="1093" r:id="rId4"/>
    <p:sldId id="1094" r:id="rId5"/>
    <p:sldId id="1092" r:id="rId6"/>
    <p:sldId id="1095" r:id="rId7"/>
    <p:sldId id="1097" r:id="rId8"/>
    <p:sldId id="1096" r:id="rId9"/>
    <p:sldId id="1098" r:id="rId10"/>
    <p:sldId id="1101" r:id="rId11"/>
    <p:sldId id="1052" r:id="rId12"/>
    <p:sldId id="1053" r:id="rId13"/>
    <p:sldId id="1054" r:id="rId14"/>
    <p:sldId id="1055" r:id="rId15"/>
    <p:sldId id="1056" r:id="rId16"/>
    <p:sldId id="1100" r:id="rId17"/>
  </p:sldIdLst>
  <p:sldSz cx="9144000" cy="6858000" type="screen4x3"/>
  <p:notesSz cx="7104063" cy="10234613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008000"/>
    <a:srgbClr val="FF614C"/>
    <a:srgbClr val="6F758B"/>
    <a:srgbClr val="9ACA9F"/>
    <a:srgbClr val="F5C536"/>
    <a:srgbClr val="6BCAC5"/>
    <a:srgbClr val="0033CC"/>
    <a:srgbClr val="FFFFFF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淺色樣式 2 - 輔色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8B1032C-EA38-4F05-BA0D-38AFFFC7BED3}" styleName="淺色樣式 3 - 輔色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淺色樣式 3 - 輔色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2833802-FEF1-4C79-8D5D-14CF1EAF98D9}" styleName="淺色樣式 2 - 輔色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中等深淺樣式 1 - 輔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DA37D80-6434-44D0-A028-1B22A696006F}" styleName="淺色樣式 3 - 輔色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7292A2E-F333-43FB-9621-5CBBE7FDCDCB}" styleName="淺色樣式 2 - 輔色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8799B23B-EC83-4686-B30A-512413B5E67A}" styleName="淺色樣式 3 - 輔色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淺色樣式 3 - 輔色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301B821-A1FF-4177-AEE7-76D212191A09}" styleName="中等深淺樣式 1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淺色樣式 2 - 輔色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C4B1156A-380E-4F78-BDF5-A606A8083BF9}" styleName="中等深淺樣式 4 - 輔色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E171933-4619-4E11-9A3F-F7608DF75F80}" styleName="中等深淺樣式 1 - 輔色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69" autoAdjust="0"/>
    <p:restoredTop sz="94424" autoAdjust="0"/>
  </p:normalViewPr>
  <p:slideViewPr>
    <p:cSldViewPr>
      <p:cViewPr varScale="1">
        <p:scale>
          <a:sx n="116" d="100"/>
          <a:sy n="116" d="100"/>
        </p:scale>
        <p:origin x="1470" y="108"/>
      </p:cViewPr>
      <p:guideLst>
        <p:guide orient="horz" pos="4320"/>
        <p:guide pos="2880"/>
      </p:guideLst>
    </p:cSldViewPr>
  </p:slideViewPr>
  <p:outlineViewPr>
    <p:cViewPr>
      <p:scale>
        <a:sx n="33" d="100"/>
        <a:sy n="33" d="100"/>
      </p:scale>
      <p:origin x="0" y="1206"/>
    </p:cViewPr>
  </p:outlineViewPr>
  <p:notesTextViewPr>
    <p:cViewPr>
      <p:scale>
        <a:sx n="80" d="100"/>
        <a:sy n="8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49" d="100"/>
          <a:sy n="49" d="100"/>
        </p:scale>
        <p:origin x="2748" y="48"/>
      </p:cViewPr>
      <p:guideLst>
        <p:guide orient="horz" pos="3224"/>
        <p:guide pos="223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hampion\AppData\Local\Microsoft\Windows\INetCache\Content.Outlook\R296C2IU\&#23416;&#29983;&#32972;&#26223;&#20998;&#26512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工作表1!$B$1</c:f>
              <c:strCache>
                <c:ptCount val="1"/>
                <c:pt idx="0">
                  <c:v>件數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F75-4280-A1AB-82E713208B94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F75-4280-A1AB-82E713208B94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F75-4280-A1AB-82E713208B94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CF75-4280-A1AB-82E713208B94}"/>
              </c:ext>
            </c:extLst>
          </c:dPt>
          <c:dPt>
            <c:idx val="4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CF75-4280-A1AB-82E713208B94}"/>
              </c:ext>
            </c:extLst>
          </c:dPt>
          <c:dLbls>
            <c:dLbl>
              <c:idx val="0"/>
              <c:layout>
                <c:manualLayout>
                  <c:x val="-0.13521813964513016"/>
                  <c:y val="0.2202418629281169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CF75-4280-A1AB-82E713208B9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20918734783082008"/>
                  <c:y val="-5.1321222421856195E-2"/>
                </c:manualLayout>
              </c:layout>
              <c:tx>
                <c:rich>
                  <a:bodyPr/>
                  <a:lstStyle/>
                  <a:p>
                    <a:fld id="{B200748E-E91E-4A55-9368-B8A75B3F197A}" type="CATEGORYNAME">
                      <a:rPr lang="zh-TW" altLang="en-US" smtClean="0"/>
                      <a:pPr/>
                      <a:t>[類別名稱]</a:t>
                    </a:fld>
                    <a:r>
                      <a:rPr lang="zh-TW" altLang="en-US" dirty="0" smtClean="0"/>
                      <a:t> </a:t>
                    </a:r>
                    <a:fld id="{1D36B9DC-2C20-42B4-B1B9-BE34B07F3AE4}" type="PERCENTAGE">
                      <a:rPr lang="en-US" altLang="zh-TW" b="1" baseline="0" smtClean="0"/>
                      <a:pPr/>
                      <a:t>[百分比]</a:t>
                    </a:fld>
                    <a:endParaRPr lang="zh-TW" altLang="en-US" dirty="0" smtClean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CF75-4280-A1AB-82E713208B94}"/>
                </c:ext>
                <c:ext xmlns:c15="http://schemas.microsoft.com/office/drawing/2012/chart" uri="{CE6537A1-D6FC-4f65-9D91-7224C49458BB}">
                  <c15:layout>
                    <c:manualLayout>
                      <c:w val="0.21428405713960311"/>
                      <c:h val="0.23374477725155848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-3.7373164296395422E-2"/>
                  <c:y val="-0.19351029777909839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CF75-4280-A1AB-82E713208B9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18379157208862548"/>
                  <c:y val="-2.107034797880943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CF75-4280-A1AB-82E713208B9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.15535707709277791"/>
                  <c:y val="0.1582448060893797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defRPr>
                    </a:pPr>
                    <a:fld id="{0469E967-8522-4E8F-A308-4DBA3F366B70}" type="CATEGORYNAME">
                      <a:rPr lang="zh-TW" altLang="en-US" smtClean="0"/>
                      <a:pPr>
                        <a:defRPr sz="1400" b="1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defRPr>
                      </a:pPr>
                      <a:t>[類別名稱]</a:t>
                    </a:fld>
                    <a:r>
                      <a:rPr lang="zh-TW" altLang="en-US" dirty="0" smtClean="0"/>
                      <a:t> </a:t>
                    </a:r>
                    <a:fld id="{20592025-F088-4E94-A5F4-6D0A2AEC430B}" type="PERCENTAGE">
                      <a:rPr lang="en-US" altLang="zh-TW" baseline="0" smtClean="0"/>
                      <a:pPr>
                        <a:defRPr sz="1400" b="1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defRPr>
                      </a:pPr>
                      <a:t>[百分比]</a:t>
                    </a:fld>
                    <a:endParaRPr lang="zh-TW" altLang="en-US" dirty="0" smtClean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+mn-cs"/>
                    </a:defRPr>
                  </a:pPr>
                  <a:endParaRPr lang="zh-TW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CF75-4280-A1AB-82E713208B94}"/>
                </c:ext>
                <c:ext xmlns:c15="http://schemas.microsoft.com/office/drawing/2012/chart" uri="{CE6537A1-D6FC-4f65-9D91-7224C49458BB}">
                  <c15:layout>
                    <c:manualLayout>
                      <c:w val="0.1997160509109587"/>
                      <c:h val="0.30645064339977707"/>
                    </c:manualLayout>
                  </c15:layout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defRPr>
                </a:pPr>
                <a:endParaRPr lang="zh-TW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工作表1!$A$2:$A$6</c:f>
              <c:strCache>
                <c:ptCount val="5"/>
                <c:pt idx="0">
                  <c:v>人工智慧</c:v>
                </c:pt>
                <c:pt idx="1">
                  <c:v>資料科學與數據分析</c:v>
                </c:pt>
                <c:pt idx="2">
                  <c:v>智慧聯網</c:v>
                </c:pt>
                <c:pt idx="3">
                  <c:v>智慧內容</c:v>
                </c:pt>
                <c:pt idx="4">
                  <c:v>網路服務/電子商務</c:v>
                </c:pt>
              </c:strCache>
            </c:strRef>
          </c:cat>
          <c:val>
            <c:numRef>
              <c:f>工作表1!$B$2:$B$6</c:f>
              <c:numCache>
                <c:formatCode>General</c:formatCode>
                <c:ptCount val="5"/>
                <c:pt idx="0">
                  <c:v>145</c:v>
                </c:pt>
                <c:pt idx="1">
                  <c:v>96</c:v>
                </c:pt>
                <c:pt idx="2">
                  <c:v>185</c:v>
                </c:pt>
                <c:pt idx="3">
                  <c:v>147</c:v>
                </c:pt>
                <c:pt idx="4">
                  <c:v>125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CF75-4280-A1AB-82E713208B94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spPr>
            <a:ln>
              <a:noFill/>
            </a:ln>
          </c:spPr>
          <c:dPt>
            <c:idx val="0"/>
            <c:bubble3D val="0"/>
            <c:spPr>
              <a:solidFill>
                <a:srgbClr val="CC3300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587-41DA-9D6A-CDF96A9F1EC4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587-41DA-9D6A-CDF96A9F1EC4}"/>
              </c:ext>
            </c:extLst>
          </c:dPt>
          <c:dPt>
            <c:idx val="2"/>
            <c:bubble3D val="0"/>
            <c:spPr>
              <a:solidFill>
                <a:srgbClr val="996633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587-41DA-9D6A-CDF96A9F1EC4}"/>
              </c:ext>
            </c:extLst>
          </c:dPt>
          <c:dPt>
            <c:idx val="3"/>
            <c:bubble3D val="0"/>
            <c:spPr>
              <a:solidFill>
                <a:srgbClr val="FF00FF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587-41DA-9D6A-CDF96A9F1EC4}"/>
              </c:ext>
            </c:extLst>
          </c:dPt>
          <c:dPt>
            <c:idx val="4"/>
            <c:bubble3D val="0"/>
            <c:spPr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2587-41DA-9D6A-CDF96A9F1EC4}"/>
              </c:ext>
            </c:extLst>
          </c:dPt>
          <c:dPt>
            <c:idx val="5"/>
            <c:bubble3D val="0"/>
            <c:spPr>
              <a:solidFill>
                <a:srgbClr val="009900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2587-41DA-9D6A-CDF96A9F1EC4}"/>
              </c:ext>
            </c:extLst>
          </c:dPt>
          <c:dPt>
            <c:idx val="6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2587-41DA-9D6A-CDF96A9F1EC4}"/>
              </c:ext>
            </c:extLst>
          </c:dPt>
          <c:dPt>
            <c:idx val="8"/>
            <c:bubble3D val="0"/>
            <c:spPr>
              <a:solidFill>
                <a:srgbClr val="00FF00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2587-41DA-9D6A-CDF96A9F1EC4}"/>
              </c:ext>
            </c:extLst>
          </c:dPt>
          <c:dPt>
            <c:idx val="9"/>
            <c:bubble3D val="0"/>
            <c:spPr>
              <a:solidFill>
                <a:srgbClr val="0000FF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2587-41DA-9D6A-CDF96A9F1EC4}"/>
              </c:ext>
            </c:extLst>
          </c:dPt>
          <c:dPt>
            <c:idx val="10"/>
            <c:bubble3D val="0"/>
            <c:spPr>
              <a:solidFill>
                <a:srgbClr val="FFCCFF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2587-41DA-9D6A-CDF96A9F1EC4}"/>
              </c:ext>
            </c:extLst>
          </c:dPt>
          <c:dLbls>
            <c:dLbl>
              <c:idx val="0"/>
              <c:layout>
                <c:manualLayout>
                  <c:x val="3.5567147856517933E-2"/>
                  <c:y val="3.0070355788859728E-2"/>
                </c:manualLayout>
              </c:layout>
              <c:tx>
                <c:rich>
                  <a:bodyPr/>
                  <a:lstStyle/>
                  <a:p>
                    <a:fld id="{22C83D50-43FC-4B3D-8B55-B52A8ACACADB}" type="CATEGORYNAME">
                      <a:rPr lang="zh-TW" altLang="en-US"/>
                      <a:pPr/>
                      <a:t>[類別名稱]</a:t>
                    </a:fld>
                    <a:r>
                      <a:rPr lang="en-US" altLang="zh-TW" baseline="0"/>
                      <a:t>, </a:t>
                    </a:r>
                    <a:fld id="{19D6C38C-7C69-4E12-8373-EE924FA36B43}" type="PERCENTAGE">
                      <a:rPr lang="en-US" altLang="zh-TW" baseline="0"/>
                      <a:pPr/>
                      <a:t>[百分比]</a:t>
                    </a:fld>
                    <a:endParaRPr lang="en-US" altLang="zh-TW" baseline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2587-41DA-9D6A-CDF96A9F1EC4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2.5192038495188102E-2"/>
                  <c:y val="-0.10740959463400408"/>
                </c:manualLayout>
              </c:layout>
              <c:tx>
                <c:rich>
                  <a:bodyPr/>
                  <a:lstStyle/>
                  <a:p>
                    <a:fld id="{60CDE841-F7DD-4F9F-950C-2CC1657126E2}" type="CATEGORYNAME">
                      <a:rPr lang="zh-TW" altLang="en-US"/>
                      <a:pPr/>
                      <a:t>[類別名稱]</a:t>
                    </a:fld>
                    <a:r>
                      <a:rPr lang="en-US" altLang="zh-TW" baseline="0"/>
                      <a:t>, </a:t>
                    </a:r>
                    <a:fld id="{92A86306-A8B6-4AA2-A8E5-5F57FF606956}" type="PERCENTAGE">
                      <a:rPr lang="en-US" altLang="zh-TW" baseline="0"/>
                      <a:pPr/>
                      <a:t>[百分比]</a:t>
                    </a:fld>
                    <a:endParaRPr lang="en-US" altLang="zh-TW" baseline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2587-41DA-9D6A-CDF96A9F1EC4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4.0273184601924757E-2"/>
                  <c:y val="-9.5855205599300088E-3"/>
                </c:manualLayout>
              </c:layout>
              <c:tx>
                <c:rich>
                  <a:bodyPr/>
                  <a:lstStyle/>
                  <a:p>
                    <a:fld id="{CFA6EEBD-2C29-4543-AD46-BBCEA0C52CE1}" type="CATEGORYNAME">
                      <a:rPr lang="zh-TW" altLang="en-US"/>
                      <a:pPr/>
                      <a:t>[類別名稱]</a:t>
                    </a:fld>
                    <a:r>
                      <a:rPr lang="en-US" altLang="zh-TW" baseline="0"/>
                      <a:t>, </a:t>
                    </a:r>
                    <a:fld id="{1A61886C-4078-4714-A141-002C0E2EB977}" type="PERCENTAGE">
                      <a:rPr lang="en-US" altLang="zh-TW" baseline="0"/>
                      <a:pPr/>
                      <a:t>[百分比]</a:t>
                    </a:fld>
                    <a:endParaRPr lang="en-US" altLang="zh-TW" baseline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2587-41DA-9D6A-CDF96A9F1EC4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4.5342738407699035E-2"/>
                  <c:y val="9.5555191017789448E-2"/>
                </c:manualLayout>
              </c:layout>
              <c:tx>
                <c:rich>
                  <a:bodyPr/>
                  <a:lstStyle/>
                  <a:p>
                    <a:fld id="{59325110-3BA2-469C-8024-6108663C494B}" type="CATEGORYNAME">
                      <a:rPr lang="zh-TW" altLang="en-US"/>
                      <a:pPr/>
                      <a:t>[類別名稱]</a:t>
                    </a:fld>
                    <a:r>
                      <a:rPr lang="en-US" altLang="zh-TW" baseline="0"/>
                      <a:t>, </a:t>
                    </a:r>
                    <a:fld id="{60763D7E-0B30-4C98-AAB6-B2CE75925245}" type="PERCENTAGE">
                      <a:rPr lang="en-US" altLang="zh-TW" baseline="0"/>
                      <a:pPr/>
                      <a:t>[百分比]</a:t>
                    </a:fld>
                    <a:endParaRPr lang="en-US" altLang="zh-TW" baseline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2587-41DA-9D6A-CDF96A9F1EC4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4"/>
              <c:layout>
                <c:manualLayout>
                  <c:x val="-5.4865485564304463E-2"/>
                  <c:y val="3.6875182268883054E-2"/>
                </c:manualLayout>
              </c:layout>
              <c:tx>
                <c:rich>
                  <a:bodyPr/>
                  <a:lstStyle/>
                  <a:p>
                    <a:fld id="{8D8D1630-A691-444B-AEEC-C64F9D4EEAFE}" type="CATEGORYNAME">
                      <a:rPr lang="zh-TW" altLang="en-US"/>
                      <a:pPr/>
                      <a:t>[類別名稱]</a:t>
                    </a:fld>
                    <a:r>
                      <a:rPr lang="en-US" altLang="zh-TW" baseline="0"/>
                      <a:t>, </a:t>
                    </a:r>
                    <a:fld id="{17450BF3-D971-40C1-ADE4-179B54694D0C}" type="PERCENTAGE">
                      <a:rPr lang="en-US" altLang="zh-TW" baseline="0"/>
                      <a:pPr/>
                      <a:t>[百分比]</a:t>
                    </a:fld>
                    <a:endParaRPr lang="en-US" altLang="zh-TW" baseline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2587-41DA-9D6A-CDF96A9F1EC4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5"/>
              <c:layout>
                <c:manualLayout>
                  <c:x val="-0.19209011373578302"/>
                  <c:y val="-5.2842665500145818E-2"/>
                </c:manualLayout>
              </c:layout>
              <c:tx>
                <c:rich>
                  <a:bodyPr/>
                  <a:lstStyle/>
                  <a:p>
                    <a:fld id="{D272F8CD-80F7-4743-BDD9-584567A62C68}" type="CATEGORYNAME">
                      <a:rPr lang="zh-TW" altLang="en-US"/>
                      <a:pPr/>
                      <a:t>[類別名稱]</a:t>
                    </a:fld>
                    <a:r>
                      <a:rPr lang="en-US" altLang="zh-TW" baseline="0"/>
                      <a:t>, </a:t>
                    </a:r>
                    <a:fld id="{15303061-7554-44CD-87A5-E020A413DFEC}" type="PERCENTAGE">
                      <a:rPr lang="en-US" altLang="zh-TW" baseline="0"/>
                      <a:pPr/>
                      <a:t>[百分比]</a:t>
                    </a:fld>
                    <a:endParaRPr lang="en-US" altLang="zh-TW" baseline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2587-41DA-9D6A-CDF96A9F1EC4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6"/>
              <c:layout>
                <c:manualLayout>
                  <c:x val="-4.9619860017497811E-2"/>
                  <c:y val="-1.6975065616797902E-2"/>
                </c:manualLayout>
              </c:layout>
              <c:tx>
                <c:rich>
                  <a:bodyPr/>
                  <a:lstStyle/>
                  <a:p>
                    <a:fld id="{4DC6BF5B-FDC6-4E6A-AE5B-EFEDEC31D41F}" type="CATEGORYNAME">
                      <a:rPr lang="zh-TW" altLang="en-US"/>
                      <a:pPr/>
                      <a:t>[類別名稱]</a:t>
                    </a:fld>
                    <a:r>
                      <a:rPr lang="en-US" altLang="zh-TW" baseline="0"/>
                      <a:t>, </a:t>
                    </a:r>
                    <a:fld id="{A96F41BF-4116-4C8B-B6A6-E1795A55BC07}" type="PERCENTAGE">
                      <a:rPr lang="en-US" altLang="zh-TW" baseline="0"/>
                      <a:pPr/>
                      <a:t>[百分比]</a:t>
                    </a:fld>
                    <a:endParaRPr lang="en-US" altLang="zh-TW" baseline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2587-41DA-9D6A-CDF96A9F1EC4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7"/>
              <c:layout>
                <c:manualLayout>
                  <c:x val="-0.11900652531663149"/>
                  <c:y val="0.12573792737050271"/>
                </c:manualLayout>
              </c:layout>
              <c:tx>
                <c:rich>
                  <a:bodyPr/>
                  <a:lstStyle/>
                  <a:p>
                    <a:fld id="{376FC1C5-8E0C-4502-B0C6-025DBFD281C6}" type="CATEGORYNAME">
                      <a:rPr lang="zh-TW" altLang="en-US"/>
                      <a:pPr/>
                      <a:t>[類別名稱]</a:t>
                    </a:fld>
                    <a:r>
                      <a:rPr lang="en-US" altLang="zh-TW" baseline="0"/>
                      <a:t>, </a:t>
                    </a:r>
                    <a:fld id="{46418F96-EB1D-4D09-868F-CD1B2FE7A27C}" type="VALUE">
                      <a:rPr lang="en-US" altLang="zh-TW" baseline="0"/>
                      <a:pPr/>
                      <a:t>[值]</a:t>
                    </a:fld>
                    <a:r>
                      <a:rPr lang="en-US" altLang="zh-TW" baseline="0"/>
                      <a:t>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4-2587-41DA-9D6A-CDF96A9F1EC4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8"/>
              <c:layout>
                <c:manualLayout>
                  <c:x val="-0.16534886264216972"/>
                  <c:y val="5.582713619130941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2587-41DA-9D6A-CDF96A9F1EC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1.8335301837270317E-2"/>
                  <c:y val="-2.8129556722076406E-2"/>
                </c:manualLayout>
              </c:layout>
              <c:tx>
                <c:rich>
                  <a:bodyPr/>
                  <a:lstStyle/>
                  <a:p>
                    <a:fld id="{DD30B947-C017-4B47-8B4C-00287957DE60}" type="CATEGORYNAME">
                      <a:rPr lang="zh-TW" altLang="en-US"/>
                      <a:pPr/>
                      <a:t>[類別名稱]</a:t>
                    </a:fld>
                    <a:r>
                      <a:rPr lang="en-US" altLang="zh-TW" baseline="0"/>
                      <a:t>, </a:t>
                    </a:r>
                    <a:fld id="{7BEF758C-A74A-4E06-97B5-BA1D52AE9A53}" type="PERCENTAGE">
                      <a:rPr lang="en-US" altLang="zh-TW" baseline="0"/>
                      <a:pPr/>
                      <a:t>[百分比]</a:t>
                    </a:fld>
                    <a:endParaRPr lang="en-US" altLang="zh-TW" baseline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2587-41DA-9D6A-CDF96A9F1EC4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0"/>
              <c:layout>
                <c:manualLayout>
                  <c:x val="8.5872620056104826E-2"/>
                  <c:y val="7.7732940220920687E-3"/>
                </c:manualLayout>
              </c:layout>
              <c:tx>
                <c:rich>
                  <a:bodyPr/>
                  <a:lstStyle/>
                  <a:p>
                    <a:fld id="{AC3909EE-E7FE-41D4-AE0C-D7B70CD41DF1}" type="CATEGORYNAME">
                      <a:rPr lang="zh-TW" altLang="en-US"/>
                      <a:pPr/>
                      <a:t>[類別名稱]</a:t>
                    </a:fld>
                    <a:r>
                      <a:rPr lang="en-US" altLang="zh-TW" baseline="0"/>
                      <a:t>, </a:t>
                    </a:r>
                    <a:fld id="{7DF0CBA9-1208-41C3-97A6-8612E84318C4}" type="PERCENTAGE">
                      <a:rPr lang="en-US" altLang="zh-TW" baseline="0"/>
                      <a:pPr/>
                      <a:t>[百分比]</a:t>
                    </a:fld>
                    <a:endParaRPr lang="en-US" altLang="zh-TW" baseline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3-2587-41DA-9D6A-CDF96A9F1EC4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[學生背景分析.xlsx]Sheet1!$A$1:$A$11</c:f>
              <c:strCache>
                <c:ptCount val="11"/>
                <c:pt idx="0">
                  <c:v>工程</c:v>
                </c:pt>
                <c:pt idx="1">
                  <c:v>科學</c:v>
                </c:pt>
                <c:pt idx="2">
                  <c:v>服務</c:v>
                </c:pt>
                <c:pt idx="3">
                  <c:v>社科</c:v>
                </c:pt>
                <c:pt idx="4">
                  <c:v>法商</c:v>
                </c:pt>
                <c:pt idx="5">
                  <c:v>教育</c:v>
                </c:pt>
                <c:pt idx="6">
                  <c:v>資電</c:v>
                </c:pt>
                <c:pt idx="7">
                  <c:v>農林</c:v>
                </c:pt>
                <c:pt idx="8">
                  <c:v>數媒</c:v>
                </c:pt>
                <c:pt idx="9">
                  <c:v>生醫</c:v>
                </c:pt>
                <c:pt idx="10">
                  <c:v>藝文</c:v>
                </c:pt>
              </c:strCache>
            </c:strRef>
          </c:cat>
          <c:val>
            <c:numRef>
              <c:f>[學生背景分析.xlsx]Sheet1!$B$1:$B$11</c:f>
              <c:numCache>
                <c:formatCode>General</c:formatCode>
                <c:ptCount val="11"/>
                <c:pt idx="0">
                  <c:v>177</c:v>
                </c:pt>
                <c:pt idx="1">
                  <c:v>45</c:v>
                </c:pt>
                <c:pt idx="2">
                  <c:v>8</c:v>
                </c:pt>
                <c:pt idx="3">
                  <c:v>25</c:v>
                </c:pt>
                <c:pt idx="4">
                  <c:v>92</c:v>
                </c:pt>
                <c:pt idx="5">
                  <c:v>19</c:v>
                </c:pt>
                <c:pt idx="6">
                  <c:v>232</c:v>
                </c:pt>
                <c:pt idx="7">
                  <c:v>1</c:v>
                </c:pt>
                <c:pt idx="8">
                  <c:v>12</c:v>
                </c:pt>
                <c:pt idx="9">
                  <c:v>5</c:v>
                </c:pt>
                <c:pt idx="10">
                  <c:v>47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5-2587-41DA-9D6A-CDF96A9F1EC4}"/>
            </c:ext>
          </c:extLst>
        </c:ser>
        <c:ser>
          <c:idx val="1"/>
          <c:order val="1"/>
          <c:cat>
            <c:strRef>
              <c:f>[學生背景分析.xlsx]Sheet1!$A$1:$A$11</c:f>
              <c:strCache>
                <c:ptCount val="11"/>
                <c:pt idx="0">
                  <c:v>工程</c:v>
                </c:pt>
                <c:pt idx="1">
                  <c:v>科學</c:v>
                </c:pt>
                <c:pt idx="2">
                  <c:v>服務</c:v>
                </c:pt>
                <c:pt idx="3">
                  <c:v>社科</c:v>
                </c:pt>
                <c:pt idx="4">
                  <c:v>法商</c:v>
                </c:pt>
                <c:pt idx="5">
                  <c:v>教育</c:v>
                </c:pt>
                <c:pt idx="6">
                  <c:v>資電</c:v>
                </c:pt>
                <c:pt idx="7">
                  <c:v>農林</c:v>
                </c:pt>
                <c:pt idx="8">
                  <c:v>數媒</c:v>
                </c:pt>
                <c:pt idx="9">
                  <c:v>生醫</c:v>
                </c:pt>
                <c:pt idx="10">
                  <c:v>藝文</c:v>
                </c:pt>
              </c:strCache>
            </c:strRef>
          </c:cat>
          <c:val>
            <c:numRef>
              <c:f>[學生背景分析.xlsx]Sheet1!$C$1:$C$11</c:f>
              <c:numCache>
                <c:formatCode>0.0%</c:formatCode>
                <c:ptCount val="11"/>
                <c:pt idx="0">
                  <c:v>0.2669683257918552</c:v>
                </c:pt>
                <c:pt idx="1">
                  <c:v>6.7873303167420809E-2</c:v>
                </c:pt>
                <c:pt idx="2">
                  <c:v>1.2066365007541479E-2</c:v>
                </c:pt>
                <c:pt idx="3">
                  <c:v>3.7707390648567117E-2</c:v>
                </c:pt>
                <c:pt idx="4">
                  <c:v>0.13876319758672701</c:v>
                </c:pt>
                <c:pt idx="5">
                  <c:v>2.8657616892911009E-2</c:v>
                </c:pt>
                <c:pt idx="6">
                  <c:v>0.34992458521870284</c:v>
                </c:pt>
                <c:pt idx="7">
                  <c:v>1.5082956259426848E-3</c:v>
                </c:pt>
                <c:pt idx="8">
                  <c:v>1.8099547511312219E-2</c:v>
                </c:pt>
                <c:pt idx="9">
                  <c:v>7.5414781297134239E-3</c:v>
                </c:pt>
                <c:pt idx="10">
                  <c:v>7.0889894419306182E-2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6-2587-41DA-9D6A-CDF96A9F1E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400" b="1">
          <a:latin typeface="微軟正黑體" panose="020B0604030504040204" pitchFamily="34" charset="-120"/>
          <a:ea typeface="微軟正黑體" panose="020B0604030504040204" pitchFamily="34" charset="-120"/>
        </a:defRPr>
      </a:pPr>
      <a:endParaRPr lang="zh-TW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79202" cy="512223"/>
          </a:xfrm>
          <a:prstGeom prst="rect">
            <a:avLst/>
          </a:prstGeom>
        </p:spPr>
        <p:txBody>
          <a:bodyPr vert="horz" lIns="94325" tIns="47163" rIns="94325" bIns="47163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4023206" y="0"/>
            <a:ext cx="3079202" cy="512223"/>
          </a:xfrm>
          <a:prstGeom prst="rect">
            <a:avLst/>
          </a:prstGeom>
        </p:spPr>
        <p:txBody>
          <a:bodyPr vert="horz" lIns="94325" tIns="47163" rIns="94325" bIns="47163" rtlCol="0"/>
          <a:lstStyle>
            <a:lvl1pPr algn="r">
              <a:defRPr sz="1200"/>
            </a:lvl1pPr>
          </a:lstStyle>
          <a:p>
            <a:fld id="{20AB3131-0085-40FF-9E81-17AB4665CD8F}" type="datetimeFigureOut">
              <a:rPr lang="zh-TW" altLang="en-US" smtClean="0"/>
              <a:t>2019/3/19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4" y="9720756"/>
            <a:ext cx="3079202" cy="512223"/>
          </a:xfrm>
          <a:prstGeom prst="rect">
            <a:avLst/>
          </a:prstGeom>
        </p:spPr>
        <p:txBody>
          <a:bodyPr vert="horz" lIns="94325" tIns="47163" rIns="94325" bIns="47163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4023206" y="9720756"/>
            <a:ext cx="3079202" cy="512223"/>
          </a:xfrm>
          <a:prstGeom prst="rect">
            <a:avLst/>
          </a:prstGeom>
        </p:spPr>
        <p:txBody>
          <a:bodyPr vert="horz" lIns="94325" tIns="47163" rIns="94325" bIns="47163" rtlCol="0" anchor="b"/>
          <a:lstStyle>
            <a:lvl1pPr algn="r">
              <a:defRPr sz="1200"/>
            </a:lvl1pPr>
          </a:lstStyle>
          <a:p>
            <a:fld id="{D9D526C6-044B-4351-A5DE-3CEC5AC2933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5846249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78206" cy="511649"/>
          </a:xfrm>
          <a:prstGeom prst="rect">
            <a:avLst/>
          </a:prstGeom>
        </p:spPr>
        <p:txBody>
          <a:bodyPr vert="horz" lIns="94184" tIns="47095" rIns="94184" bIns="4709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4024207" y="0"/>
            <a:ext cx="3078206" cy="511649"/>
          </a:xfrm>
          <a:prstGeom prst="rect">
            <a:avLst/>
          </a:prstGeom>
        </p:spPr>
        <p:txBody>
          <a:bodyPr vert="horz" lIns="94184" tIns="47095" rIns="94184" bIns="4709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97790C1B-DCA0-413E-A2DC-E72BFEC9EA9A}" type="datetimeFigureOut">
              <a:rPr lang="zh-TW" altLang="en-US"/>
              <a:pPr>
                <a:defRPr/>
              </a:pPr>
              <a:t>2019/3/19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5175"/>
            <a:ext cx="5119687" cy="3840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184" tIns="47095" rIns="94184" bIns="47095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710740" y="4861483"/>
            <a:ext cx="5682588" cy="4604841"/>
          </a:xfrm>
          <a:prstGeom prst="rect">
            <a:avLst/>
          </a:prstGeom>
        </p:spPr>
        <p:txBody>
          <a:bodyPr vert="horz" lIns="94184" tIns="47095" rIns="94184" bIns="47095" rtlCol="0"/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  <a:endParaRPr lang="zh-TW" altLang="en-US" noProof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2" y="9721335"/>
            <a:ext cx="3078206" cy="511648"/>
          </a:xfrm>
          <a:prstGeom prst="rect">
            <a:avLst/>
          </a:prstGeom>
        </p:spPr>
        <p:txBody>
          <a:bodyPr vert="horz" lIns="94184" tIns="47095" rIns="94184" bIns="4709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4024207" y="9721335"/>
            <a:ext cx="3078206" cy="511648"/>
          </a:xfrm>
          <a:prstGeom prst="rect">
            <a:avLst/>
          </a:prstGeom>
        </p:spPr>
        <p:txBody>
          <a:bodyPr vert="horz" lIns="94184" tIns="47095" rIns="94184" bIns="4709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AE098A4E-3348-4436-8B8B-EC068AB2944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958140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098A4E-3348-4436-8B8B-EC068AB29444}" type="slidenum">
              <a:rPr lang="zh-TW" altLang="en-US" smtClean="0"/>
              <a:pPr>
                <a:defRPr/>
              </a:pPr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111351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098A4E-3348-4436-8B8B-EC068AB29444}" type="slidenum">
              <a:rPr lang="zh-TW" altLang="en-US" smtClean="0"/>
              <a:pPr>
                <a:defRPr/>
              </a:pPr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97735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0" y="6477000"/>
            <a:ext cx="9144000" cy="381000"/>
          </a:xfrm>
          <a:prstGeom prst="rect">
            <a:avLst/>
          </a:prstGeom>
          <a:gradFill rotWithShape="0">
            <a:gsLst>
              <a:gs pos="0">
                <a:srgbClr val="000080"/>
              </a:gs>
              <a:gs pos="100000">
                <a:srgbClr val="C2C2E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隸書體" charset="-12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隸書體" charset="-12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隸書體" charset="-12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隸書體" charset="-12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隸書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隸書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隸書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隸書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隸書體" charset="-120"/>
              </a:defRPr>
            </a:lvl9pPr>
          </a:lstStyle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5134" name="Rectangle 14"/>
          <p:cNvSpPr>
            <a:spLocks noGrp="1" noChangeArrowheads="1"/>
          </p:cNvSpPr>
          <p:nvPr>
            <p:ph type="ctrTitle"/>
          </p:nvPr>
        </p:nvSpPr>
        <p:spPr>
          <a:xfrm>
            <a:off x="609601" y="1314450"/>
            <a:ext cx="7924800" cy="1828800"/>
          </a:xfrm>
        </p:spPr>
        <p:txBody>
          <a:bodyPr lIns="91440" tIns="45720" rIns="91440" bIns="45720"/>
          <a:lstStyle>
            <a:lvl1pPr>
              <a:defRPr sz="44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5135" name="Rectangle 15"/>
          <p:cNvSpPr>
            <a:spLocks noGrp="1" noChangeArrowheads="1"/>
          </p:cNvSpPr>
          <p:nvPr>
            <p:ph type="subTitle" idx="1"/>
          </p:nvPr>
        </p:nvSpPr>
        <p:spPr>
          <a:xfrm>
            <a:off x="1617663" y="4124582"/>
            <a:ext cx="5908675" cy="1403350"/>
          </a:xfrm>
        </p:spPr>
        <p:txBody>
          <a:bodyPr lIns="91440" tIns="45720" rIns="91440" bIns="45720"/>
          <a:lstStyle>
            <a:lvl1pPr marL="0" indent="0" algn="ctr">
              <a:buFont typeface="Wingdings" pitchFamily="2" charset="2"/>
              <a:buNone/>
              <a:defRPr sz="28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zh-TW" altLang="en-US" dirty="0"/>
              <a:t>按一下以編輯母片副標題樣式</a:t>
            </a:r>
          </a:p>
        </p:txBody>
      </p:sp>
      <p:grpSp>
        <p:nvGrpSpPr>
          <p:cNvPr id="6" name="Group 18"/>
          <p:cNvGrpSpPr>
            <a:grpSpLocks/>
          </p:cNvGrpSpPr>
          <p:nvPr userDrawn="1"/>
        </p:nvGrpSpPr>
        <p:grpSpPr bwMode="auto">
          <a:xfrm>
            <a:off x="-36513" y="2"/>
            <a:ext cx="2301876" cy="836613"/>
            <a:chOff x="0" y="0"/>
            <a:chExt cx="1392" cy="480"/>
          </a:xfrm>
        </p:grpSpPr>
        <p:sp>
          <p:nvSpPr>
            <p:cNvPr id="7" name="Freeform 19"/>
            <p:cNvSpPr>
              <a:spLocks/>
            </p:cNvSpPr>
            <p:nvPr/>
          </p:nvSpPr>
          <p:spPr bwMode="auto">
            <a:xfrm>
              <a:off x="0" y="0"/>
              <a:ext cx="1144" cy="480"/>
            </a:xfrm>
            <a:custGeom>
              <a:avLst/>
              <a:gdLst>
                <a:gd name="T0" fmla="*/ 0 w 1135"/>
                <a:gd name="T1" fmla="*/ 0 h 445"/>
                <a:gd name="T2" fmla="*/ 1144 w 1135"/>
                <a:gd name="T3" fmla="*/ 0 h 445"/>
                <a:gd name="T4" fmla="*/ 869 w 1135"/>
                <a:gd name="T5" fmla="*/ 480 h 445"/>
                <a:gd name="T6" fmla="*/ 0 w 1135"/>
                <a:gd name="T7" fmla="*/ 480 h 445"/>
                <a:gd name="T8" fmla="*/ 0 w 1135"/>
                <a:gd name="T9" fmla="*/ 0 h 4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35" h="445">
                  <a:moveTo>
                    <a:pt x="0" y="0"/>
                  </a:moveTo>
                  <a:lnTo>
                    <a:pt x="1135" y="0"/>
                  </a:lnTo>
                  <a:lnTo>
                    <a:pt x="862" y="445"/>
                  </a:lnTo>
                  <a:lnTo>
                    <a:pt x="0" y="4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TW" altLang="en-US" sz="1600">
                <a:solidFill>
                  <a:prstClr val="black"/>
                </a:solidFill>
                <a:latin typeface="Times New Roman" panose="02020603050405020304" pitchFamily="18" charset="0"/>
                <a:ea typeface="華康隸書體" charset="-120"/>
              </a:endParaRPr>
            </a:p>
          </p:txBody>
        </p:sp>
        <p:sp>
          <p:nvSpPr>
            <p:cNvPr id="8" name="Freeform 20"/>
            <p:cNvSpPr>
              <a:spLocks noEditPoints="1"/>
            </p:cNvSpPr>
            <p:nvPr/>
          </p:nvSpPr>
          <p:spPr bwMode="auto">
            <a:xfrm>
              <a:off x="122" y="211"/>
              <a:ext cx="168" cy="151"/>
            </a:xfrm>
            <a:custGeom>
              <a:avLst/>
              <a:gdLst>
                <a:gd name="T0" fmla="*/ 60 w 168"/>
                <a:gd name="T1" fmla="*/ 87 h 151"/>
                <a:gd name="T2" fmla="*/ 73 w 168"/>
                <a:gd name="T3" fmla="*/ 75 h 151"/>
                <a:gd name="T4" fmla="*/ 66 w 168"/>
                <a:gd name="T5" fmla="*/ 62 h 151"/>
                <a:gd name="T6" fmla="*/ 50 w 168"/>
                <a:gd name="T7" fmla="*/ 60 h 151"/>
                <a:gd name="T8" fmla="*/ 42 w 168"/>
                <a:gd name="T9" fmla="*/ 60 h 151"/>
                <a:gd name="T10" fmla="*/ 50 w 168"/>
                <a:gd name="T11" fmla="*/ 47 h 151"/>
                <a:gd name="T12" fmla="*/ 58 w 168"/>
                <a:gd name="T13" fmla="*/ 34 h 151"/>
                <a:gd name="T14" fmla="*/ 46 w 168"/>
                <a:gd name="T15" fmla="*/ 19 h 151"/>
                <a:gd name="T16" fmla="*/ 42 w 168"/>
                <a:gd name="T17" fmla="*/ 32 h 151"/>
                <a:gd name="T18" fmla="*/ 33 w 168"/>
                <a:gd name="T19" fmla="*/ 38 h 151"/>
                <a:gd name="T20" fmla="*/ 31 w 168"/>
                <a:gd name="T21" fmla="*/ 30 h 151"/>
                <a:gd name="T22" fmla="*/ 37 w 168"/>
                <a:gd name="T23" fmla="*/ 20 h 151"/>
                <a:gd name="T24" fmla="*/ 44 w 168"/>
                <a:gd name="T25" fmla="*/ 9 h 151"/>
                <a:gd name="T26" fmla="*/ 25 w 168"/>
                <a:gd name="T27" fmla="*/ 9 h 151"/>
                <a:gd name="T28" fmla="*/ 19 w 168"/>
                <a:gd name="T29" fmla="*/ 20 h 151"/>
                <a:gd name="T30" fmla="*/ 11 w 168"/>
                <a:gd name="T31" fmla="*/ 24 h 151"/>
                <a:gd name="T32" fmla="*/ 8 w 168"/>
                <a:gd name="T33" fmla="*/ 41 h 151"/>
                <a:gd name="T34" fmla="*/ 19 w 168"/>
                <a:gd name="T35" fmla="*/ 47 h 151"/>
                <a:gd name="T36" fmla="*/ 25 w 168"/>
                <a:gd name="T37" fmla="*/ 58 h 151"/>
                <a:gd name="T38" fmla="*/ 17 w 168"/>
                <a:gd name="T39" fmla="*/ 68 h 151"/>
                <a:gd name="T40" fmla="*/ 2 w 168"/>
                <a:gd name="T41" fmla="*/ 77 h 151"/>
                <a:gd name="T42" fmla="*/ 13 w 168"/>
                <a:gd name="T43" fmla="*/ 93 h 151"/>
                <a:gd name="T44" fmla="*/ 11 w 168"/>
                <a:gd name="T45" fmla="*/ 108 h 151"/>
                <a:gd name="T46" fmla="*/ 6 w 168"/>
                <a:gd name="T47" fmla="*/ 123 h 151"/>
                <a:gd name="T48" fmla="*/ 2 w 168"/>
                <a:gd name="T49" fmla="*/ 138 h 151"/>
                <a:gd name="T50" fmla="*/ 19 w 168"/>
                <a:gd name="T51" fmla="*/ 134 h 151"/>
                <a:gd name="T52" fmla="*/ 23 w 168"/>
                <a:gd name="T53" fmla="*/ 119 h 151"/>
                <a:gd name="T54" fmla="*/ 25 w 168"/>
                <a:gd name="T55" fmla="*/ 104 h 151"/>
                <a:gd name="T56" fmla="*/ 50 w 168"/>
                <a:gd name="T57" fmla="*/ 96 h 151"/>
                <a:gd name="T58" fmla="*/ 69 w 168"/>
                <a:gd name="T59" fmla="*/ 5 h 151"/>
                <a:gd name="T60" fmla="*/ 79 w 168"/>
                <a:gd name="T61" fmla="*/ 32 h 151"/>
                <a:gd name="T62" fmla="*/ 73 w 168"/>
                <a:gd name="T63" fmla="*/ 43 h 151"/>
                <a:gd name="T64" fmla="*/ 66 w 168"/>
                <a:gd name="T65" fmla="*/ 53 h 151"/>
                <a:gd name="T66" fmla="*/ 73 w 168"/>
                <a:gd name="T67" fmla="*/ 64 h 151"/>
                <a:gd name="T68" fmla="*/ 81 w 168"/>
                <a:gd name="T69" fmla="*/ 77 h 151"/>
                <a:gd name="T70" fmla="*/ 100 w 168"/>
                <a:gd name="T71" fmla="*/ 74 h 151"/>
                <a:gd name="T72" fmla="*/ 91 w 168"/>
                <a:gd name="T73" fmla="*/ 62 h 151"/>
                <a:gd name="T74" fmla="*/ 83 w 168"/>
                <a:gd name="T75" fmla="*/ 53 h 151"/>
                <a:gd name="T76" fmla="*/ 91 w 168"/>
                <a:gd name="T77" fmla="*/ 43 h 151"/>
                <a:gd name="T78" fmla="*/ 98 w 168"/>
                <a:gd name="T79" fmla="*/ 32 h 151"/>
                <a:gd name="T80" fmla="*/ 116 w 168"/>
                <a:gd name="T81" fmla="*/ 26 h 151"/>
                <a:gd name="T82" fmla="*/ 110 w 168"/>
                <a:gd name="T83" fmla="*/ 38 h 151"/>
                <a:gd name="T84" fmla="*/ 100 w 168"/>
                <a:gd name="T85" fmla="*/ 49 h 151"/>
                <a:gd name="T86" fmla="*/ 102 w 168"/>
                <a:gd name="T87" fmla="*/ 58 h 151"/>
                <a:gd name="T88" fmla="*/ 110 w 168"/>
                <a:gd name="T89" fmla="*/ 66 h 151"/>
                <a:gd name="T90" fmla="*/ 118 w 168"/>
                <a:gd name="T91" fmla="*/ 81 h 151"/>
                <a:gd name="T92" fmla="*/ 133 w 168"/>
                <a:gd name="T93" fmla="*/ 72 h 151"/>
                <a:gd name="T94" fmla="*/ 124 w 168"/>
                <a:gd name="T95" fmla="*/ 60 h 151"/>
                <a:gd name="T96" fmla="*/ 118 w 168"/>
                <a:gd name="T97" fmla="*/ 51 h 151"/>
                <a:gd name="T98" fmla="*/ 127 w 168"/>
                <a:gd name="T99" fmla="*/ 41 h 151"/>
                <a:gd name="T100" fmla="*/ 133 w 168"/>
                <a:gd name="T101" fmla="*/ 30 h 151"/>
                <a:gd name="T102" fmla="*/ 145 w 168"/>
                <a:gd name="T103" fmla="*/ 30 h 151"/>
                <a:gd name="T104" fmla="*/ 139 w 168"/>
                <a:gd name="T105" fmla="*/ 43 h 151"/>
                <a:gd name="T106" fmla="*/ 135 w 168"/>
                <a:gd name="T107" fmla="*/ 55 h 151"/>
                <a:gd name="T108" fmla="*/ 143 w 168"/>
                <a:gd name="T109" fmla="*/ 64 h 151"/>
                <a:gd name="T110" fmla="*/ 151 w 168"/>
                <a:gd name="T111" fmla="*/ 77 h 151"/>
                <a:gd name="T112" fmla="*/ 166 w 168"/>
                <a:gd name="T113" fmla="*/ 74 h 151"/>
                <a:gd name="T114" fmla="*/ 158 w 168"/>
                <a:gd name="T115" fmla="*/ 60 h 151"/>
                <a:gd name="T116" fmla="*/ 151 w 168"/>
                <a:gd name="T117" fmla="*/ 51 h 151"/>
                <a:gd name="T118" fmla="*/ 160 w 168"/>
                <a:gd name="T119" fmla="*/ 38 h 151"/>
                <a:gd name="T120" fmla="*/ 166 w 168"/>
                <a:gd name="T121" fmla="*/ 28 h 151"/>
                <a:gd name="T122" fmla="*/ 129 w 168"/>
                <a:gd name="T123" fmla="*/ 102 h 15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68" h="151">
                  <a:moveTo>
                    <a:pt x="31" y="85"/>
                  </a:moveTo>
                  <a:lnTo>
                    <a:pt x="31" y="151"/>
                  </a:lnTo>
                  <a:lnTo>
                    <a:pt x="48" y="151"/>
                  </a:lnTo>
                  <a:lnTo>
                    <a:pt x="48" y="83"/>
                  </a:lnTo>
                  <a:lnTo>
                    <a:pt x="58" y="81"/>
                  </a:lnTo>
                  <a:lnTo>
                    <a:pt x="58" y="83"/>
                  </a:lnTo>
                  <a:lnTo>
                    <a:pt x="58" y="85"/>
                  </a:lnTo>
                  <a:lnTo>
                    <a:pt x="60" y="87"/>
                  </a:lnTo>
                  <a:lnTo>
                    <a:pt x="60" y="89"/>
                  </a:lnTo>
                  <a:lnTo>
                    <a:pt x="75" y="85"/>
                  </a:lnTo>
                  <a:lnTo>
                    <a:pt x="75" y="83"/>
                  </a:lnTo>
                  <a:lnTo>
                    <a:pt x="75" y="81"/>
                  </a:lnTo>
                  <a:lnTo>
                    <a:pt x="73" y="81"/>
                  </a:lnTo>
                  <a:lnTo>
                    <a:pt x="73" y="79"/>
                  </a:lnTo>
                  <a:lnTo>
                    <a:pt x="73" y="77"/>
                  </a:lnTo>
                  <a:lnTo>
                    <a:pt x="73" y="75"/>
                  </a:lnTo>
                  <a:lnTo>
                    <a:pt x="71" y="75"/>
                  </a:lnTo>
                  <a:lnTo>
                    <a:pt x="71" y="74"/>
                  </a:lnTo>
                  <a:lnTo>
                    <a:pt x="71" y="72"/>
                  </a:lnTo>
                  <a:lnTo>
                    <a:pt x="69" y="70"/>
                  </a:lnTo>
                  <a:lnTo>
                    <a:pt x="69" y="68"/>
                  </a:lnTo>
                  <a:lnTo>
                    <a:pt x="69" y="66"/>
                  </a:lnTo>
                  <a:lnTo>
                    <a:pt x="66" y="64"/>
                  </a:lnTo>
                  <a:lnTo>
                    <a:pt x="66" y="62"/>
                  </a:lnTo>
                  <a:lnTo>
                    <a:pt x="64" y="60"/>
                  </a:lnTo>
                  <a:lnTo>
                    <a:pt x="64" y="58"/>
                  </a:lnTo>
                  <a:lnTo>
                    <a:pt x="64" y="56"/>
                  </a:lnTo>
                  <a:lnTo>
                    <a:pt x="62" y="55"/>
                  </a:lnTo>
                  <a:lnTo>
                    <a:pt x="62" y="53"/>
                  </a:lnTo>
                  <a:lnTo>
                    <a:pt x="48" y="58"/>
                  </a:lnTo>
                  <a:lnTo>
                    <a:pt x="48" y="60"/>
                  </a:lnTo>
                  <a:lnTo>
                    <a:pt x="50" y="60"/>
                  </a:lnTo>
                  <a:lnTo>
                    <a:pt x="50" y="62"/>
                  </a:lnTo>
                  <a:lnTo>
                    <a:pt x="50" y="64"/>
                  </a:lnTo>
                  <a:lnTo>
                    <a:pt x="52" y="66"/>
                  </a:lnTo>
                  <a:lnTo>
                    <a:pt x="33" y="68"/>
                  </a:lnTo>
                  <a:lnTo>
                    <a:pt x="35" y="66"/>
                  </a:lnTo>
                  <a:lnTo>
                    <a:pt x="37" y="64"/>
                  </a:lnTo>
                  <a:lnTo>
                    <a:pt x="40" y="62"/>
                  </a:lnTo>
                  <a:lnTo>
                    <a:pt x="42" y="60"/>
                  </a:lnTo>
                  <a:lnTo>
                    <a:pt x="42" y="58"/>
                  </a:lnTo>
                  <a:lnTo>
                    <a:pt x="44" y="56"/>
                  </a:lnTo>
                  <a:lnTo>
                    <a:pt x="44" y="55"/>
                  </a:lnTo>
                  <a:lnTo>
                    <a:pt x="46" y="53"/>
                  </a:lnTo>
                  <a:lnTo>
                    <a:pt x="48" y="53"/>
                  </a:lnTo>
                  <a:lnTo>
                    <a:pt x="48" y="51"/>
                  </a:lnTo>
                  <a:lnTo>
                    <a:pt x="50" y="49"/>
                  </a:lnTo>
                  <a:lnTo>
                    <a:pt x="50" y="47"/>
                  </a:lnTo>
                  <a:lnTo>
                    <a:pt x="52" y="45"/>
                  </a:lnTo>
                  <a:lnTo>
                    <a:pt x="52" y="43"/>
                  </a:lnTo>
                  <a:lnTo>
                    <a:pt x="54" y="41"/>
                  </a:lnTo>
                  <a:lnTo>
                    <a:pt x="54" y="39"/>
                  </a:lnTo>
                  <a:lnTo>
                    <a:pt x="56" y="39"/>
                  </a:lnTo>
                  <a:lnTo>
                    <a:pt x="56" y="38"/>
                  </a:lnTo>
                  <a:lnTo>
                    <a:pt x="56" y="36"/>
                  </a:lnTo>
                  <a:lnTo>
                    <a:pt x="58" y="34"/>
                  </a:lnTo>
                  <a:lnTo>
                    <a:pt x="58" y="32"/>
                  </a:lnTo>
                  <a:lnTo>
                    <a:pt x="60" y="30"/>
                  </a:lnTo>
                  <a:lnTo>
                    <a:pt x="60" y="28"/>
                  </a:lnTo>
                  <a:lnTo>
                    <a:pt x="60" y="26"/>
                  </a:lnTo>
                  <a:lnTo>
                    <a:pt x="62" y="26"/>
                  </a:lnTo>
                  <a:lnTo>
                    <a:pt x="62" y="24"/>
                  </a:lnTo>
                  <a:lnTo>
                    <a:pt x="62" y="22"/>
                  </a:lnTo>
                  <a:lnTo>
                    <a:pt x="46" y="19"/>
                  </a:lnTo>
                  <a:lnTo>
                    <a:pt x="46" y="20"/>
                  </a:lnTo>
                  <a:lnTo>
                    <a:pt x="46" y="22"/>
                  </a:lnTo>
                  <a:lnTo>
                    <a:pt x="44" y="24"/>
                  </a:lnTo>
                  <a:lnTo>
                    <a:pt x="44" y="26"/>
                  </a:lnTo>
                  <a:lnTo>
                    <a:pt x="44" y="28"/>
                  </a:lnTo>
                  <a:lnTo>
                    <a:pt x="42" y="28"/>
                  </a:lnTo>
                  <a:lnTo>
                    <a:pt x="42" y="30"/>
                  </a:lnTo>
                  <a:lnTo>
                    <a:pt x="42" y="32"/>
                  </a:lnTo>
                  <a:lnTo>
                    <a:pt x="40" y="34"/>
                  </a:lnTo>
                  <a:lnTo>
                    <a:pt x="40" y="36"/>
                  </a:lnTo>
                  <a:lnTo>
                    <a:pt x="37" y="38"/>
                  </a:lnTo>
                  <a:lnTo>
                    <a:pt x="37" y="39"/>
                  </a:lnTo>
                  <a:lnTo>
                    <a:pt x="35" y="41"/>
                  </a:lnTo>
                  <a:lnTo>
                    <a:pt x="35" y="39"/>
                  </a:lnTo>
                  <a:lnTo>
                    <a:pt x="33" y="39"/>
                  </a:lnTo>
                  <a:lnTo>
                    <a:pt x="33" y="38"/>
                  </a:lnTo>
                  <a:lnTo>
                    <a:pt x="31" y="38"/>
                  </a:lnTo>
                  <a:lnTo>
                    <a:pt x="29" y="38"/>
                  </a:lnTo>
                  <a:lnTo>
                    <a:pt x="29" y="36"/>
                  </a:lnTo>
                  <a:lnTo>
                    <a:pt x="27" y="36"/>
                  </a:lnTo>
                  <a:lnTo>
                    <a:pt x="29" y="34"/>
                  </a:lnTo>
                  <a:lnTo>
                    <a:pt x="29" y="32"/>
                  </a:lnTo>
                  <a:lnTo>
                    <a:pt x="31" y="32"/>
                  </a:lnTo>
                  <a:lnTo>
                    <a:pt x="31" y="30"/>
                  </a:lnTo>
                  <a:lnTo>
                    <a:pt x="31" y="28"/>
                  </a:lnTo>
                  <a:lnTo>
                    <a:pt x="33" y="28"/>
                  </a:lnTo>
                  <a:lnTo>
                    <a:pt x="33" y="26"/>
                  </a:lnTo>
                  <a:lnTo>
                    <a:pt x="33" y="24"/>
                  </a:lnTo>
                  <a:lnTo>
                    <a:pt x="35" y="24"/>
                  </a:lnTo>
                  <a:lnTo>
                    <a:pt x="35" y="22"/>
                  </a:lnTo>
                  <a:lnTo>
                    <a:pt x="35" y="20"/>
                  </a:lnTo>
                  <a:lnTo>
                    <a:pt x="37" y="20"/>
                  </a:lnTo>
                  <a:lnTo>
                    <a:pt x="37" y="19"/>
                  </a:lnTo>
                  <a:lnTo>
                    <a:pt x="37" y="17"/>
                  </a:lnTo>
                  <a:lnTo>
                    <a:pt x="40" y="17"/>
                  </a:lnTo>
                  <a:lnTo>
                    <a:pt x="40" y="15"/>
                  </a:lnTo>
                  <a:lnTo>
                    <a:pt x="42" y="13"/>
                  </a:lnTo>
                  <a:lnTo>
                    <a:pt x="42" y="11"/>
                  </a:lnTo>
                  <a:lnTo>
                    <a:pt x="42" y="9"/>
                  </a:lnTo>
                  <a:lnTo>
                    <a:pt x="44" y="9"/>
                  </a:lnTo>
                  <a:lnTo>
                    <a:pt x="44" y="7"/>
                  </a:lnTo>
                  <a:lnTo>
                    <a:pt x="29" y="0"/>
                  </a:lnTo>
                  <a:lnTo>
                    <a:pt x="29" y="1"/>
                  </a:lnTo>
                  <a:lnTo>
                    <a:pt x="27" y="1"/>
                  </a:lnTo>
                  <a:lnTo>
                    <a:pt x="27" y="3"/>
                  </a:lnTo>
                  <a:lnTo>
                    <a:pt x="27" y="5"/>
                  </a:lnTo>
                  <a:lnTo>
                    <a:pt x="25" y="7"/>
                  </a:lnTo>
                  <a:lnTo>
                    <a:pt x="25" y="9"/>
                  </a:lnTo>
                  <a:lnTo>
                    <a:pt x="23" y="11"/>
                  </a:lnTo>
                  <a:lnTo>
                    <a:pt x="23" y="13"/>
                  </a:lnTo>
                  <a:lnTo>
                    <a:pt x="23" y="15"/>
                  </a:lnTo>
                  <a:lnTo>
                    <a:pt x="21" y="15"/>
                  </a:lnTo>
                  <a:lnTo>
                    <a:pt x="21" y="17"/>
                  </a:lnTo>
                  <a:lnTo>
                    <a:pt x="21" y="19"/>
                  </a:lnTo>
                  <a:lnTo>
                    <a:pt x="19" y="19"/>
                  </a:lnTo>
                  <a:lnTo>
                    <a:pt x="19" y="20"/>
                  </a:lnTo>
                  <a:lnTo>
                    <a:pt x="19" y="22"/>
                  </a:lnTo>
                  <a:lnTo>
                    <a:pt x="17" y="22"/>
                  </a:lnTo>
                  <a:lnTo>
                    <a:pt x="17" y="24"/>
                  </a:lnTo>
                  <a:lnTo>
                    <a:pt x="17" y="26"/>
                  </a:lnTo>
                  <a:lnTo>
                    <a:pt x="15" y="26"/>
                  </a:lnTo>
                  <a:lnTo>
                    <a:pt x="13" y="26"/>
                  </a:lnTo>
                  <a:lnTo>
                    <a:pt x="13" y="24"/>
                  </a:lnTo>
                  <a:lnTo>
                    <a:pt x="11" y="24"/>
                  </a:lnTo>
                  <a:lnTo>
                    <a:pt x="8" y="24"/>
                  </a:lnTo>
                  <a:lnTo>
                    <a:pt x="8" y="22"/>
                  </a:lnTo>
                  <a:lnTo>
                    <a:pt x="0" y="38"/>
                  </a:lnTo>
                  <a:lnTo>
                    <a:pt x="2" y="38"/>
                  </a:lnTo>
                  <a:lnTo>
                    <a:pt x="4" y="38"/>
                  </a:lnTo>
                  <a:lnTo>
                    <a:pt x="4" y="39"/>
                  </a:lnTo>
                  <a:lnTo>
                    <a:pt x="6" y="39"/>
                  </a:lnTo>
                  <a:lnTo>
                    <a:pt x="8" y="41"/>
                  </a:lnTo>
                  <a:lnTo>
                    <a:pt x="11" y="41"/>
                  </a:lnTo>
                  <a:lnTo>
                    <a:pt x="11" y="43"/>
                  </a:lnTo>
                  <a:lnTo>
                    <a:pt x="13" y="43"/>
                  </a:lnTo>
                  <a:lnTo>
                    <a:pt x="15" y="43"/>
                  </a:lnTo>
                  <a:lnTo>
                    <a:pt x="15" y="45"/>
                  </a:lnTo>
                  <a:lnTo>
                    <a:pt x="17" y="45"/>
                  </a:lnTo>
                  <a:lnTo>
                    <a:pt x="17" y="47"/>
                  </a:lnTo>
                  <a:lnTo>
                    <a:pt x="19" y="47"/>
                  </a:lnTo>
                  <a:lnTo>
                    <a:pt x="19" y="49"/>
                  </a:lnTo>
                  <a:lnTo>
                    <a:pt x="21" y="49"/>
                  </a:lnTo>
                  <a:lnTo>
                    <a:pt x="23" y="51"/>
                  </a:lnTo>
                  <a:lnTo>
                    <a:pt x="25" y="53"/>
                  </a:lnTo>
                  <a:lnTo>
                    <a:pt x="27" y="53"/>
                  </a:lnTo>
                  <a:lnTo>
                    <a:pt x="27" y="55"/>
                  </a:lnTo>
                  <a:lnTo>
                    <a:pt x="25" y="56"/>
                  </a:lnTo>
                  <a:lnTo>
                    <a:pt x="25" y="58"/>
                  </a:lnTo>
                  <a:lnTo>
                    <a:pt x="23" y="58"/>
                  </a:lnTo>
                  <a:lnTo>
                    <a:pt x="23" y="60"/>
                  </a:lnTo>
                  <a:lnTo>
                    <a:pt x="21" y="60"/>
                  </a:lnTo>
                  <a:lnTo>
                    <a:pt x="21" y="62"/>
                  </a:lnTo>
                  <a:lnTo>
                    <a:pt x="19" y="64"/>
                  </a:lnTo>
                  <a:lnTo>
                    <a:pt x="19" y="66"/>
                  </a:lnTo>
                  <a:lnTo>
                    <a:pt x="17" y="66"/>
                  </a:lnTo>
                  <a:lnTo>
                    <a:pt x="17" y="68"/>
                  </a:lnTo>
                  <a:lnTo>
                    <a:pt x="15" y="68"/>
                  </a:lnTo>
                  <a:lnTo>
                    <a:pt x="15" y="70"/>
                  </a:lnTo>
                  <a:lnTo>
                    <a:pt x="13" y="70"/>
                  </a:lnTo>
                  <a:lnTo>
                    <a:pt x="0" y="72"/>
                  </a:lnTo>
                  <a:lnTo>
                    <a:pt x="2" y="72"/>
                  </a:lnTo>
                  <a:lnTo>
                    <a:pt x="2" y="74"/>
                  </a:lnTo>
                  <a:lnTo>
                    <a:pt x="2" y="75"/>
                  </a:lnTo>
                  <a:lnTo>
                    <a:pt x="2" y="77"/>
                  </a:lnTo>
                  <a:lnTo>
                    <a:pt x="2" y="79"/>
                  </a:lnTo>
                  <a:lnTo>
                    <a:pt x="4" y="79"/>
                  </a:lnTo>
                  <a:lnTo>
                    <a:pt x="4" y="81"/>
                  </a:lnTo>
                  <a:lnTo>
                    <a:pt x="4" y="83"/>
                  </a:lnTo>
                  <a:lnTo>
                    <a:pt x="4" y="85"/>
                  </a:lnTo>
                  <a:lnTo>
                    <a:pt x="4" y="87"/>
                  </a:lnTo>
                  <a:lnTo>
                    <a:pt x="31" y="85"/>
                  </a:lnTo>
                  <a:close/>
                  <a:moveTo>
                    <a:pt x="13" y="93"/>
                  </a:moveTo>
                  <a:lnTo>
                    <a:pt x="11" y="94"/>
                  </a:lnTo>
                  <a:lnTo>
                    <a:pt x="11" y="96"/>
                  </a:lnTo>
                  <a:lnTo>
                    <a:pt x="11" y="98"/>
                  </a:lnTo>
                  <a:lnTo>
                    <a:pt x="11" y="100"/>
                  </a:lnTo>
                  <a:lnTo>
                    <a:pt x="11" y="102"/>
                  </a:lnTo>
                  <a:lnTo>
                    <a:pt x="11" y="104"/>
                  </a:lnTo>
                  <a:lnTo>
                    <a:pt x="11" y="106"/>
                  </a:lnTo>
                  <a:lnTo>
                    <a:pt x="11" y="108"/>
                  </a:lnTo>
                  <a:lnTo>
                    <a:pt x="8" y="110"/>
                  </a:lnTo>
                  <a:lnTo>
                    <a:pt x="8" y="112"/>
                  </a:lnTo>
                  <a:lnTo>
                    <a:pt x="8" y="113"/>
                  </a:lnTo>
                  <a:lnTo>
                    <a:pt x="8" y="115"/>
                  </a:lnTo>
                  <a:lnTo>
                    <a:pt x="8" y="117"/>
                  </a:lnTo>
                  <a:lnTo>
                    <a:pt x="6" y="119"/>
                  </a:lnTo>
                  <a:lnTo>
                    <a:pt x="6" y="121"/>
                  </a:lnTo>
                  <a:lnTo>
                    <a:pt x="6" y="123"/>
                  </a:lnTo>
                  <a:lnTo>
                    <a:pt x="6" y="125"/>
                  </a:lnTo>
                  <a:lnTo>
                    <a:pt x="4" y="127"/>
                  </a:lnTo>
                  <a:lnTo>
                    <a:pt x="4" y="129"/>
                  </a:lnTo>
                  <a:lnTo>
                    <a:pt x="4" y="130"/>
                  </a:lnTo>
                  <a:lnTo>
                    <a:pt x="4" y="132"/>
                  </a:lnTo>
                  <a:lnTo>
                    <a:pt x="2" y="134"/>
                  </a:lnTo>
                  <a:lnTo>
                    <a:pt x="2" y="136"/>
                  </a:lnTo>
                  <a:lnTo>
                    <a:pt x="2" y="138"/>
                  </a:lnTo>
                  <a:lnTo>
                    <a:pt x="0" y="140"/>
                  </a:lnTo>
                  <a:lnTo>
                    <a:pt x="17" y="144"/>
                  </a:lnTo>
                  <a:lnTo>
                    <a:pt x="17" y="142"/>
                  </a:lnTo>
                  <a:lnTo>
                    <a:pt x="17" y="140"/>
                  </a:lnTo>
                  <a:lnTo>
                    <a:pt x="17" y="138"/>
                  </a:lnTo>
                  <a:lnTo>
                    <a:pt x="19" y="138"/>
                  </a:lnTo>
                  <a:lnTo>
                    <a:pt x="19" y="136"/>
                  </a:lnTo>
                  <a:lnTo>
                    <a:pt x="19" y="134"/>
                  </a:lnTo>
                  <a:lnTo>
                    <a:pt x="19" y="132"/>
                  </a:lnTo>
                  <a:lnTo>
                    <a:pt x="21" y="130"/>
                  </a:lnTo>
                  <a:lnTo>
                    <a:pt x="21" y="129"/>
                  </a:lnTo>
                  <a:lnTo>
                    <a:pt x="21" y="127"/>
                  </a:lnTo>
                  <a:lnTo>
                    <a:pt x="21" y="125"/>
                  </a:lnTo>
                  <a:lnTo>
                    <a:pt x="23" y="123"/>
                  </a:lnTo>
                  <a:lnTo>
                    <a:pt x="23" y="121"/>
                  </a:lnTo>
                  <a:lnTo>
                    <a:pt x="23" y="119"/>
                  </a:lnTo>
                  <a:lnTo>
                    <a:pt x="23" y="117"/>
                  </a:lnTo>
                  <a:lnTo>
                    <a:pt x="23" y="115"/>
                  </a:lnTo>
                  <a:lnTo>
                    <a:pt x="25" y="113"/>
                  </a:lnTo>
                  <a:lnTo>
                    <a:pt x="25" y="112"/>
                  </a:lnTo>
                  <a:lnTo>
                    <a:pt x="25" y="110"/>
                  </a:lnTo>
                  <a:lnTo>
                    <a:pt x="25" y="108"/>
                  </a:lnTo>
                  <a:lnTo>
                    <a:pt x="25" y="106"/>
                  </a:lnTo>
                  <a:lnTo>
                    <a:pt x="25" y="104"/>
                  </a:lnTo>
                  <a:lnTo>
                    <a:pt x="25" y="102"/>
                  </a:lnTo>
                  <a:lnTo>
                    <a:pt x="27" y="102"/>
                  </a:lnTo>
                  <a:lnTo>
                    <a:pt x="27" y="100"/>
                  </a:lnTo>
                  <a:lnTo>
                    <a:pt x="27" y="98"/>
                  </a:lnTo>
                  <a:lnTo>
                    <a:pt x="27" y="96"/>
                  </a:lnTo>
                  <a:lnTo>
                    <a:pt x="13" y="93"/>
                  </a:lnTo>
                  <a:close/>
                  <a:moveTo>
                    <a:pt x="66" y="93"/>
                  </a:moveTo>
                  <a:lnTo>
                    <a:pt x="50" y="96"/>
                  </a:lnTo>
                  <a:lnTo>
                    <a:pt x="56" y="132"/>
                  </a:lnTo>
                  <a:lnTo>
                    <a:pt x="71" y="129"/>
                  </a:lnTo>
                  <a:lnTo>
                    <a:pt x="66" y="93"/>
                  </a:lnTo>
                  <a:close/>
                  <a:moveTo>
                    <a:pt x="69" y="5"/>
                  </a:moveTo>
                  <a:lnTo>
                    <a:pt x="69" y="20"/>
                  </a:lnTo>
                  <a:lnTo>
                    <a:pt x="166" y="20"/>
                  </a:lnTo>
                  <a:lnTo>
                    <a:pt x="166" y="5"/>
                  </a:lnTo>
                  <a:lnTo>
                    <a:pt x="69" y="5"/>
                  </a:lnTo>
                  <a:close/>
                  <a:moveTo>
                    <a:pt x="83" y="22"/>
                  </a:moveTo>
                  <a:lnTo>
                    <a:pt x="83" y="24"/>
                  </a:lnTo>
                  <a:lnTo>
                    <a:pt x="81" y="24"/>
                  </a:lnTo>
                  <a:lnTo>
                    <a:pt x="81" y="26"/>
                  </a:lnTo>
                  <a:lnTo>
                    <a:pt x="81" y="28"/>
                  </a:lnTo>
                  <a:lnTo>
                    <a:pt x="81" y="30"/>
                  </a:lnTo>
                  <a:lnTo>
                    <a:pt x="79" y="30"/>
                  </a:lnTo>
                  <a:lnTo>
                    <a:pt x="79" y="32"/>
                  </a:lnTo>
                  <a:lnTo>
                    <a:pt x="79" y="34"/>
                  </a:lnTo>
                  <a:lnTo>
                    <a:pt x="77" y="34"/>
                  </a:lnTo>
                  <a:lnTo>
                    <a:pt x="77" y="36"/>
                  </a:lnTo>
                  <a:lnTo>
                    <a:pt x="77" y="38"/>
                  </a:lnTo>
                  <a:lnTo>
                    <a:pt x="75" y="39"/>
                  </a:lnTo>
                  <a:lnTo>
                    <a:pt x="75" y="41"/>
                  </a:lnTo>
                  <a:lnTo>
                    <a:pt x="73" y="41"/>
                  </a:lnTo>
                  <a:lnTo>
                    <a:pt x="73" y="43"/>
                  </a:lnTo>
                  <a:lnTo>
                    <a:pt x="73" y="45"/>
                  </a:lnTo>
                  <a:lnTo>
                    <a:pt x="71" y="45"/>
                  </a:lnTo>
                  <a:lnTo>
                    <a:pt x="71" y="47"/>
                  </a:lnTo>
                  <a:lnTo>
                    <a:pt x="69" y="47"/>
                  </a:lnTo>
                  <a:lnTo>
                    <a:pt x="69" y="49"/>
                  </a:lnTo>
                  <a:lnTo>
                    <a:pt x="69" y="51"/>
                  </a:lnTo>
                  <a:lnTo>
                    <a:pt x="66" y="51"/>
                  </a:lnTo>
                  <a:lnTo>
                    <a:pt x="66" y="53"/>
                  </a:lnTo>
                  <a:lnTo>
                    <a:pt x="66" y="55"/>
                  </a:lnTo>
                  <a:lnTo>
                    <a:pt x="66" y="56"/>
                  </a:lnTo>
                  <a:lnTo>
                    <a:pt x="69" y="56"/>
                  </a:lnTo>
                  <a:lnTo>
                    <a:pt x="69" y="58"/>
                  </a:lnTo>
                  <a:lnTo>
                    <a:pt x="71" y="60"/>
                  </a:lnTo>
                  <a:lnTo>
                    <a:pt x="71" y="62"/>
                  </a:lnTo>
                  <a:lnTo>
                    <a:pt x="73" y="62"/>
                  </a:lnTo>
                  <a:lnTo>
                    <a:pt x="73" y="64"/>
                  </a:lnTo>
                  <a:lnTo>
                    <a:pt x="75" y="66"/>
                  </a:lnTo>
                  <a:lnTo>
                    <a:pt x="75" y="68"/>
                  </a:lnTo>
                  <a:lnTo>
                    <a:pt x="77" y="68"/>
                  </a:lnTo>
                  <a:lnTo>
                    <a:pt x="77" y="70"/>
                  </a:lnTo>
                  <a:lnTo>
                    <a:pt x="79" y="72"/>
                  </a:lnTo>
                  <a:lnTo>
                    <a:pt x="79" y="74"/>
                  </a:lnTo>
                  <a:lnTo>
                    <a:pt x="81" y="75"/>
                  </a:lnTo>
                  <a:lnTo>
                    <a:pt x="81" y="77"/>
                  </a:lnTo>
                  <a:lnTo>
                    <a:pt x="83" y="77"/>
                  </a:lnTo>
                  <a:lnTo>
                    <a:pt x="83" y="79"/>
                  </a:lnTo>
                  <a:lnTo>
                    <a:pt x="83" y="81"/>
                  </a:lnTo>
                  <a:lnTo>
                    <a:pt x="85" y="81"/>
                  </a:lnTo>
                  <a:lnTo>
                    <a:pt x="85" y="83"/>
                  </a:lnTo>
                  <a:lnTo>
                    <a:pt x="85" y="85"/>
                  </a:lnTo>
                  <a:lnTo>
                    <a:pt x="100" y="75"/>
                  </a:lnTo>
                  <a:lnTo>
                    <a:pt x="100" y="74"/>
                  </a:lnTo>
                  <a:lnTo>
                    <a:pt x="98" y="72"/>
                  </a:lnTo>
                  <a:lnTo>
                    <a:pt x="98" y="70"/>
                  </a:lnTo>
                  <a:lnTo>
                    <a:pt x="95" y="70"/>
                  </a:lnTo>
                  <a:lnTo>
                    <a:pt x="95" y="68"/>
                  </a:lnTo>
                  <a:lnTo>
                    <a:pt x="93" y="66"/>
                  </a:lnTo>
                  <a:lnTo>
                    <a:pt x="93" y="64"/>
                  </a:lnTo>
                  <a:lnTo>
                    <a:pt x="91" y="64"/>
                  </a:lnTo>
                  <a:lnTo>
                    <a:pt x="91" y="62"/>
                  </a:lnTo>
                  <a:lnTo>
                    <a:pt x="89" y="60"/>
                  </a:lnTo>
                  <a:lnTo>
                    <a:pt x="89" y="58"/>
                  </a:lnTo>
                  <a:lnTo>
                    <a:pt x="87" y="58"/>
                  </a:lnTo>
                  <a:lnTo>
                    <a:pt x="87" y="56"/>
                  </a:lnTo>
                  <a:lnTo>
                    <a:pt x="85" y="56"/>
                  </a:lnTo>
                  <a:lnTo>
                    <a:pt x="85" y="55"/>
                  </a:lnTo>
                  <a:lnTo>
                    <a:pt x="83" y="55"/>
                  </a:lnTo>
                  <a:lnTo>
                    <a:pt x="83" y="53"/>
                  </a:lnTo>
                  <a:lnTo>
                    <a:pt x="85" y="53"/>
                  </a:lnTo>
                  <a:lnTo>
                    <a:pt x="85" y="51"/>
                  </a:lnTo>
                  <a:lnTo>
                    <a:pt x="87" y="51"/>
                  </a:lnTo>
                  <a:lnTo>
                    <a:pt x="87" y="49"/>
                  </a:lnTo>
                  <a:lnTo>
                    <a:pt x="87" y="47"/>
                  </a:lnTo>
                  <a:lnTo>
                    <a:pt x="89" y="47"/>
                  </a:lnTo>
                  <a:lnTo>
                    <a:pt x="89" y="45"/>
                  </a:lnTo>
                  <a:lnTo>
                    <a:pt x="91" y="43"/>
                  </a:lnTo>
                  <a:lnTo>
                    <a:pt x="91" y="41"/>
                  </a:lnTo>
                  <a:lnTo>
                    <a:pt x="93" y="39"/>
                  </a:lnTo>
                  <a:lnTo>
                    <a:pt x="93" y="38"/>
                  </a:lnTo>
                  <a:lnTo>
                    <a:pt x="95" y="38"/>
                  </a:lnTo>
                  <a:lnTo>
                    <a:pt x="95" y="36"/>
                  </a:lnTo>
                  <a:lnTo>
                    <a:pt x="95" y="34"/>
                  </a:lnTo>
                  <a:lnTo>
                    <a:pt x="98" y="34"/>
                  </a:lnTo>
                  <a:lnTo>
                    <a:pt x="98" y="32"/>
                  </a:lnTo>
                  <a:lnTo>
                    <a:pt x="98" y="30"/>
                  </a:lnTo>
                  <a:lnTo>
                    <a:pt x="100" y="30"/>
                  </a:lnTo>
                  <a:lnTo>
                    <a:pt x="100" y="28"/>
                  </a:lnTo>
                  <a:lnTo>
                    <a:pt x="83" y="22"/>
                  </a:lnTo>
                  <a:close/>
                  <a:moveTo>
                    <a:pt x="118" y="20"/>
                  </a:moveTo>
                  <a:lnTo>
                    <a:pt x="118" y="22"/>
                  </a:lnTo>
                  <a:lnTo>
                    <a:pt x="118" y="24"/>
                  </a:lnTo>
                  <a:lnTo>
                    <a:pt x="116" y="26"/>
                  </a:lnTo>
                  <a:lnTo>
                    <a:pt x="116" y="28"/>
                  </a:lnTo>
                  <a:lnTo>
                    <a:pt x="114" y="30"/>
                  </a:lnTo>
                  <a:lnTo>
                    <a:pt x="114" y="32"/>
                  </a:lnTo>
                  <a:lnTo>
                    <a:pt x="112" y="32"/>
                  </a:lnTo>
                  <a:lnTo>
                    <a:pt x="112" y="34"/>
                  </a:lnTo>
                  <a:lnTo>
                    <a:pt x="112" y="36"/>
                  </a:lnTo>
                  <a:lnTo>
                    <a:pt x="110" y="36"/>
                  </a:lnTo>
                  <a:lnTo>
                    <a:pt x="110" y="38"/>
                  </a:lnTo>
                  <a:lnTo>
                    <a:pt x="108" y="39"/>
                  </a:lnTo>
                  <a:lnTo>
                    <a:pt x="108" y="41"/>
                  </a:lnTo>
                  <a:lnTo>
                    <a:pt x="106" y="41"/>
                  </a:lnTo>
                  <a:lnTo>
                    <a:pt x="106" y="43"/>
                  </a:lnTo>
                  <a:lnTo>
                    <a:pt x="104" y="43"/>
                  </a:lnTo>
                  <a:lnTo>
                    <a:pt x="104" y="45"/>
                  </a:lnTo>
                  <a:lnTo>
                    <a:pt x="102" y="47"/>
                  </a:lnTo>
                  <a:lnTo>
                    <a:pt x="100" y="49"/>
                  </a:lnTo>
                  <a:lnTo>
                    <a:pt x="100" y="51"/>
                  </a:lnTo>
                  <a:lnTo>
                    <a:pt x="98" y="51"/>
                  </a:lnTo>
                  <a:lnTo>
                    <a:pt x="98" y="53"/>
                  </a:lnTo>
                  <a:lnTo>
                    <a:pt x="100" y="53"/>
                  </a:lnTo>
                  <a:lnTo>
                    <a:pt x="100" y="55"/>
                  </a:lnTo>
                  <a:lnTo>
                    <a:pt x="100" y="56"/>
                  </a:lnTo>
                  <a:lnTo>
                    <a:pt x="102" y="56"/>
                  </a:lnTo>
                  <a:lnTo>
                    <a:pt x="102" y="58"/>
                  </a:lnTo>
                  <a:lnTo>
                    <a:pt x="104" y="58"/>
                  </a:lnTo>
                  <a:lnTo>
                    <a:pt x="104" y="60"/>
                  </a:lnTo>
                  <a:lnTo>
                    <a:pt x="106" y="60"/>
                  </a:lnTo>
                  <a:lnTo>
                    <a:pt x="106" y="62"/>
                  </a:lnTo>
                  <a:lnTo>
                    <a:pt x="106" y="64"/>
                  </a:lnTo>
                  <a:lnTo>
                    <a:pt x="108" y="64"/>
                  </a:lnTo>
                  <a:lnTo>
                    <a:pt x="108" y="66"/>
                  </a:lnTo>
                  <a:lnTo>
                    <a:pt x="110" y="66"/>
                  </a:lnTo>
                  <a:lnTo>
                    <a:pt x="110" y="68"/>
                  </a:lnTo>
                  <a:lnTo>
                    <a:pt x="112" y="70"/>
                  </a:lnTo>
                  <a:lnTo>
                    <a:pt x="112" y="72"/>
                  </a:lnTo>
                  <a:lnTo>
                    <a:pt x="114" y="74"/>
                  </a:lnTo>
                  <a:lnTo>
                    <a:pt x="116" y="75"/>
                  </a:lnTo>
                  <a:lnTo>
                    <a:pt x="116" y="77"/>
                  </a:lnTo>
                  <a:lnTo>
                    <a:pt x="118" y="79"/>
                  </a:lnTo>
                  <a:lnTo>
                    <a:pt x="118" y="81"/>
                  </a:lnTo>
                  <a:lnTo>
                    <a:pt x="120" y="81"/>
                  </a:lnTo>
                  <a:lnTo>
                    <a:pt x="120" y="83"/>
                  </a:lnTo>
                  <a:lnTo>
                    <a:pt x="120" y="85"/>
                  </a:lnTo>
                  <a:lnTo>
                    <a:pt x="122" y="85"/>
                  </a:lnTo>
                  <a:lnTo>
                    <a:pt x="135" y="75"/>
                  </a:lnTo>
                  <a:lnTo>
                    <a:pt x="135" y="74"/>
                  </a:lnTo>
                  <a:lnTo>
                    <a:pt x="133" y="74"/>
                  </a:lnTo>
                  <a:lnTo>
                    <a:pt x="133" y="72"/>
                  </a:lnTo>
                  <a:lnTo>
                    <a:pt x="131" y="70"/>
                  </a:lnTo>
                  <a:lnTo>
                    <a:pt x="131" y="68"/>
                  </a:lnTo>
                  <a:lnTo>
                    <a:pt x="129" y="68"/>
                  </a:lnTo>
                  <a:lnTo>
                    <a:pt x="129" y="66"/>
                  </a:lnTo>
                  <a:lnTo>
                    <a:pt x="127" y="64"/>
                  </a:lnTo>
                  <a:lnTo>
                    <a:pt x="127" y="62"/>
                  </a:lnTo>
                  <a:lnTo>
                    <a:pt x="124" y="62"/>
                  </a:lnTo>
                  <a:lnTo>
                    <a:pt x="124" y="60"/>
                  </a:lnTo>
                  <a:lnTo>
                    <a:pt x="122" y="60"/>
                  </a:lnTo>
                  <a:lnTo>
                    <a:pt x="122" y="58"/>
                  </a:lnTo>
                  <a:lnTo>
                    <a:pt x="120" y="56"/>
                  </a:lnTo>
                  <a:lnTo>
                    <a:pt x="118" y="55"/>
                  </a:lnTo>
                  <a:lnTo>
                    <a:pt x="118" y="53"/>
                  </a:lnTo>
                  <a:lnTo>
                    <a:pt x="116" y="53"/>
                  </a:lnTo>
                  <a:lnTo>
                    <a:pt x="116" y="51"/>
                  </a:lnTo>
                  <a:lnTo>
                    <a:pt x="118" y="51"/>
                  </a:lnTo>
                  <a:lnTo>
                    <a:pt x="118" y="49"/>
                  </a:lnTo>
                  <a:lnTo>
                    <a:pt x="120" y="49"/>
                  </a:lnTo>
                  <a:lnTo>
                    <a:pt x="120" y="47"/>
                  </a:lnTo>
                  <a:lnTo>
                    <a:pt x="122" y="47"/>
                  </a:lnTo>
                  <a:lnTo>
                    <a:pt x="122" y="45"/>
                  </a:lnTo>
                  <a:lnTo>
                    <a:pt x="124" y="43"/>
                  </a:lnTo>
                  <a:lnTo>
                    <a:pt x="124" y="41"/>
                  </a:lnTo>
                  <a:lnTo>
                    <a:pt x="127" y="41"/>
                  </a:lnTo>
                  <a:lnTo>
                    <a:pt x="127" y="39"/>
                  </a:lnTo>
                  <a:lnTo>
                    <a:pt x="129" y="39"/>
                  </a:lnTo>
                  <a:lnTo>
                    <a:pt x="129" y="38"/>
                  </a:lnTo>
                  <a:lnTo>
                    <a:pt x="129" y="36"/>
                  </a:lnTo>
                  <a:lnTo>
                    <a:pt x="131" y="36"/>
                  </a:lnTo>
                  <a:lnTo>
                    <a:pt x="131" y="34"/>
                  </a:lnTo>
                  <a:lnTo>
                    <a:pt x="133" y="32"/>
                  </a:lnTo>
                  <a:lnTo>
                    <a:pt x="133" y="30"/>
                  </a:lnTo>
                  <a:lnTo>
                    <a:pt x="135" y="30"/>
                  </a:lnTo>
                  <a:lnTo>
                    <a:pt x="118" y="20"/>
                  </a:lnTo>
                  <a:close/>
                  <a:moveTo>
                    <a:pt x="149" y="22"/>
                  </a:moveTo>
                  <a:lnTo>
                    <a:pt x="149" y="24"/>
                  </a:lnTo>
                  <a:lnTo>
                    <a:pt x="147" y="26"/>
                  </a:lnTo>
                  <a:lnTo>
                    <a:pt x="147" y="28"/>
                  </a:lnTo>
                  <a:lnTo>
                    <a:pt x="147" y="30"/>
                  </a:lnTo>
                  <a:lnTo>
                    <a:pt x="145" y="30"/>
                  </a:lnTo>
                  <a:lnTo>
                    <a:pt x="145" y="32"/>
                  </a:lnTo>
                  <a:lnTo>
                    <a:pt x="145" y="34"/>
                  </a:lnTo>
                  <a:lnTo>
                    <a:pt x="143" y="36"/>
                  </a:lnTo>
                  <a:lnTo>
                    <a:pt x="143" y="38"/>
                  </a:lnTo>
                  <a:lnTo>
                    <a:pt x="141" y="39"/>
                  </a:lnTo>
                  <a:lnTo>
                    <a:pt x="141" y="41"/>
                  </a:lnTo>
                  <a:lnTo>
                    <a:pt x="139" y="41"/>
                  </a:lnTo>
                  <a:lnTo>
                    <a:pt x="139" y="43"/>
                  </a:lnTo>
                  <a:lnTo>
                    <a:pt x="139" y="45"/>
                  </a:lnTo>
                  <a:lnTo>
                    <a:pt x="137" y="45"/>
                  </a:lnTo>
                  <a:lnTo>
                    <a:pt x="137" y="47"/>
                  </a:lnTo>
                  <a:lnTo>
                    <a:pt x="135" y="49"/>
                  </a:lnTo>
                  <a:lnTo>
                    <a:pt x="133" y="51"/>
                  </a:lnTo>
                  <a:lnTo>
                    <a:pt x="133" y="53"/>
                  </a:lnTo>
                  <a:lnTo>
                    <a:pt x="135" y="53"/>
                  </a:lnTo>
                  <a:lnTo>
                    <a:pt x="135" y="55"/>
                  </a:lnTo>
                  <a:lnTo>
                    <a:pt x="135" y="56"/>
                  </a:lnTo>
                  <a:lnTo>
                    <a:pt x="137" y="56"/>
                  </a:lnTo>
                  <a:lnTo>
                    <a:pt x="137" y="58"/>
                  </a:lnTo>
                  <a:lnTo>
                    <a:pt x="139" y="58"/>
                  </a:lnTo>
                  <a:lnTo>
                    <a:pt x="139" y="60"/>
                  </a:lnTo>
                  <a:lnTo>
                    <a:pt x="141" y="62"/>
                  </a:lnTo>
                  <a:lnTo>
                    <a:pt x="141" y="64"/>
                  </a:lnTo>
                  <a:lnTo>
                    <a:pt x="143" y="64"/>
                  </a:lnTo>
                  <a:lnTo>
                    <a:pt x="143" y="66"/>
                  </a:lnTo>
                  <a:lnTo>
                    <a:pt x="145" y="68"/>
                  </a:lnTo>
                  <a:lnTo>
                    <a:pt x="145" y="70"/>
                  </a:lnTo>
                  <a:lnTo>
                    <a:pt x="147" y="72"/>
                  </a:lnTo>
                  <a:lnTo>
                    <a:pt x="147" y="74"/>
                  </a:lnTo>
                  <a:lnTo>
                    <a:pt x="149" y="75"/>
                  </a:lnTo>
                  <a:lnTo>
                    <a:pt x="149" y="77"/>
                  </a:lnTo>
                  <a:lnTo>
                    <a:pt x="151" y="77"/>
                  </a:lnTo>
                  <a:lnTo>
                    <a:pt x="151" y="79"/>
                  </a:lnTo>
                  <a:lnTo>
                    <a:pt x="151" y="81"/>
                  </a:lnTo>
                  <a:lnTo>
                    <a:pt x="153" y="81"/>
                  </a:lnTo>
                  <a:lnTo>
                    <a:pt x="153" y="83"/>
                  </a:lnTo>
                  <a:lnTo>
                    <a:pt x="153" y="85"/>
                  </a:lnTo>
                  <a:lnTo>
                    <a:pt x="168" y="75"/>
                  </a:lnTo>
                  <a:lnTo>
                    <a:pt x="168" y="74"/>
                  </a:lnTo>
                  <a:lnTo>
                    <a:pt x="166" y="74"/>
                  </a:lnTo>
                  <a:lnTo>
                    <a:pt x="166" y="72"/>
                  </a:lnTo>
                  <a:lnTo>
                    <a:pt x="164" y="70"/>
                  </a:lnTo>
                  <a:lnTo>
                    <a:pt x="164" y="68"/>
                  </a:lnTo>
                  <a:lnTo>
                    <a:pt x="162" y="66"/>
                  </a:lnTo>
                  <a:lnTo>
                    <a:pt x="162" y="64"/>
                  </a:lnTo>
                  <a:lnTo>
                    <a:pt x="160" y="64"/>
                  </a:lnTo>
                  <a:lnTo>
                    <a:pt x="160" y="62"/>
                  </a:lnTo>
                  <a:lnTo>
                    <a:pt x="158" y="60"/>
                  </a:lnTo>
                  <a:lnTo>
                    <a:pt x="158" y="58"/>
                  </a:lnTo>
                  <a:lnTo>
                    <a:pt x="156" y="58"/>
                  </a:lnTo>
                  <a:lnTo>
                    <a:pt x="156" y="56"/>
                  </a:lnTo>
                  <a:lnTo>
                    <a:pt x="153" y="56"/>
                  </a:lnTo>
                  <a:lnTo>
                    <a:pt x="153" y="55"/>
                  </a:lnTo>
                  <a:lnTo>
                    <a:pt x="151" y="55"/>
                  </a:lnTo>
                  <a:lnTo>
                    <a:pt x="151" y="53"/>
                  </a:lnTo>
                  <a:lnTo>
                    <a:pt x="151" y="51"/>
                  </a:lnTo>
                  <a:lnTo>
                    <a:pt x="153" y="49"/>
                  </a:lnTo>
                  <a:lnTo>
                    <a:pt x="153" y="47"/>
                  </a:lnTo>
                  <a:lnTo>
                    <a:pt x="156" y="47"/>
                  </a:lnTo>
                  <a:lnTo>
                    <a:pt x="156" y="45"/>
                  </a:lnTo>
                  <a:lnTo>
                    <a:pt x="158" y="43"/>
                  </a:lnTo>
                  <a:lnTo>
                    <a:pt x="158" y="41"/>
                  </a:lnTo>
                  <a:lnTo>
                    <a:pt x="160" y="39"/>
                  </a:lnTo>
                  <a:lnTo>
                    <a:pt x="160" y="38"/>
                  </a:lnTo>
                  <a:lnTo>
                    <a:pt x="162" y="38"/>
                  </a:lnTo>
                  <a:lnTo>
                    <a:pt x="162" y="36"/>
                  </a:lnTo>
                  <a:lnTo>
                    <a:pt x="162" y="34"/>
                  </a:lnTo>
                  <a:lnTo>
                    <a:pt x="164" y="34"/>
                  </a:lnTo>
                  <a:lnTo>
                    <a:pt x="164" y="32"/>
                  </a:lnTo>
                  <a:lnTo>
                    <a:pt x="164" y="30"/>
                  </a:lnTo>
                  <a:lnTo>
                    <a:pt x="166" y="30"/>
                  </a:lnTo>
                  <a:lnTo>
                    <a:pt x="166" y="28"/>
                  </a:lnTo>
                  <a:lnTo>
                    <a:pt x="149" y="22"/>
                  </a:lnTo>
                  <a:close/>
                  <a:moveTo>
                    <a:pt x="110" y="134"/>
                  </a:moveTo>
                  <a:lnTo>
                    <a:pt x="66" y="134"/>
                  </a:lnTo>
                  <a:lnTo>
                    <a:pt x="66" y="149"/>
                  </a:lnTo>
                  <a:lnTo>
                    <a:pt x="168" y="149"/>
                  </a:lnTo>
                  <a:lnTo>
                    <a:pt x="168" y="134"/>
                  </a:lnTo>
                  <a:lnTo>
                    <a:pt x="129" y="134"/>
                  </a:lnTo>
                  <a:lnTo>
                    <a:pt x="129" y="102"/>
                  </a:lnTo>
                  <a:lnTo>
                    <a:pt x="166" y="102"/>
                  </a:lnTo>
                  <a:lnTo>
                    <a:pt x="166" y="87"/>
                  </a:lnTo>
                  <a:lnTo>
                    <a:pt x="75" y="87"/>
                  </a:lnTo>
                  <a:lnTo>
                    <a:pt x="75" y="102"/>
                  </a:lnTo>
                  <a:lnTo>
                    <a:pt x="110" y="102"/>
                  </a:lnTo>
                  <a:lnTo>
                    <a:pt x="110" y="1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TW" altLang="en-US" sz="1600">
                <a:solidFill>
                  <a:prstClr val="black"/>
                </a:solidFill>
                <a:latin typeface="Times New Roman" panose="02020603050405020304" pitchFamily="18" charset="0"/>
                <a:ea typeface="華康隸書體" charset="-120"/>
              </a:endParaRPr>
            </a:p>
          </p:txBody>
        </p:sp>
        <p:sp>
          <p:nvSpPr>
            <p:cNvPr id="9" name="Freeform 21"/>
            <p:cNvSpPr>
              <a:spLocks noEditPoints="1"/>
            </p:cNvSpPr>
            <p:nvPr/>
          </p:nvSpPr>
          <p:spPr bwMode="auto">
            <a:xfrm>
              <a:off x="389" y="212"/>
              <a:ext cx="172" cy="152"/>
            </a:xfrm>
            <a:custGeom>
              <a:avLst/>
              <a:gdLst>
                <a:gd name="T0" fmla="*/ 33 w 172"/>
                <a:gd name="T1" fmla="*/ 14 h 152"/>
                <a:gd name="T2" fmla="*/ 23 w 172"/>
                <a:gd name="T3" fmla="*/ 4 h 152"/>
                <a:gd name="T4" fmla="*/ 9 w 172"/>
                <a:gd name="T5" fmla="*/ 18 h 152"/>
                <a:gd name="T6" fmla="*/ 19 w 172"/>
                <a:gd name="T7" fmla="*/ 25 h 152"/>
                <a:gd name="T8" fmla="*/ 27 w 172"/>
                <a:gd name="T9" fmla="*/ 33 h 152"/>
                <a:gd name="T10" fmla="*/ 29 w 172"/>
                <a:gd name="T11" fmla="*/ 54 h 152"/>
                <a:gd name="T12" fmla="*/ 19 w 172"/>
                <a:gd name="T13" fmla="*/ 44 h 152"/>
                <a:gd name="T14" fmla="*/ 7 w 172"/>
                <a:gd name="T15" fmla="*/ 57 h 152"/>
                <a:gd name="T16" fmla="*/ 17 w 172"/>
                <a:gd name="T17" fmla="*/ 65 h 152"/>
                <a:gd name="T18" fmla="*/ 15 w 172"/>
                <a:gd name="T19" fmla="*/ 118 h 152"/>
                <a:gd name="T20" fmla="*/ 9 w 172"/>
                <a:gd name="T21" fmla="*/ 129 h 152"/>
                <a:gd name="T22" fmla="*/ 2 w 172"/>
                <a:gd name="T23" fmla="*/ 141 h 152"/>
                <a:gd name="T24" fmla="*/ 25 w 172"/>
                <a:gd name="T25" fmla="*/ 139 h 152"/>
                <a:gd name="T26" fmla="*/ 31 w 172"/>
                <a:gd name="T27" fmla="*/ 124 h 152"/>
                <a:gd name="T28" fmla="*/ 36 w 172"/>
                <a:gd name="T29" fmla="*/ 107 h 152"/>
                <a:gd name="T30" fmla="*/ 42 w 172"/>
                <a:gd name="T31" fmla="*/ 88 h 152"/>
                <a:gd name="T32" fmla="*/ 23 w 172"/>
                <a:gd name="T33" fmla="*/ 95 h 152"/>
                <a:gd name="T34" fmla="*/ 19 w 172"/>
                <a:gd name="T35" fmla="*/ 109 h 152"/>
                <a:gd name="T36" fmla="*/ 143 w 172"/>
                <a:gd name="T37" fmla="*/ 46 h 152"/>
                <a:gd name="T38" fmla="*/ 149 w 172"/>
                <a:gd name="T39" fmla="*/ 59 h 152"/>
                <a:gd name="T40" fmla="*/ 156 w 172"/>
                <a:gd name="T41" fmla="*/ 71 h 152"/>
                <a:gd name="T42" fmla="*/ 170 w 172"/>
                <a:gd name="T43" fmla="*/ 67 h 152"/>
                <a:gd name="T44" fmla="*/ 162 w 172"/>
                <a:gd name="T45" fmla="*/ 55 h 152"/>
                <a:gd name="T46" fmla="*/ 156 w 172"/>
                <a:gd name="T47" fmla="*/ 40 h 152"/>
                <a:gd name="T48" fmla="*/ 156 w 172"/>
                <a:gd name="T49" fmla="*/ 27 h 152"/>
                <a:gd name="T50" fmla="*/ 139 w 172"/>
                <a:gd name="T51" fmla="*/ 31 h 152"/>
                <a:gd name="T52" fmla="*/ 116 w 172"/>
                <a:gd name="T53" fmla="*/ 23 h 152"/>
                <a:gd name="T54" fmla="*/ 44 w 172"/>
                <a:gd name="T55" fmla="*/ 23 h 152"/>
                <a:gd name="T56" fmla="*/ 38 w 172"/>
                <a:gd name="T57" fmla="*/ 33 h 152"/>
                <a:gd name="T58" fmla="*/ 44 w 172"/>
                <a:gd name="T59" fmla="*/ 54 h 152"/>
                <a:gd name="T60" fmla="*/ 38 w 172"/>
                <a:gd name="T61" fmla="*/ 67 h 152"/>
                <a:gd name="T62" fmla="*/ 52 w 172"/>
                <a:gd name="T63" fmla="*/ 71 h 152"/>
                <a:gd name="T64" fmla="*/ 56 w 172"/>
                <a:gd name="T65" fmla="*/ 59 h 152"/>
                <a:gd name="T66" fmla="*/ 62 w 172"/>
                <a:gd name="T67" fmla="*/ 46 h 152"/>
                <a:gd name="T68" fmla="*/ 71 w 172"/>
                <a:gd name="T69" fmla="*/ 57 h 152"/>
                <a:gd name="T70" fmla="*/ 65 w 172"/>
                <a:gd name="T71" fmla="*/ 63 h 152"/>
                <a:gd name="T72" fmla="*/ 65 w 172"/>
                <a:gd name="T73" fmla="*/ 78 h 152"/>
                <a:gd name="T74" fmla="*/ 79 w 172"/>
                <a:gd name="T75" fmla="*/ 76 h 152"/>
                <a:gd name="T76" fmla="*/ 85 w 172"/>
                <a:gd name="T77" fmla="*/ 65 h 152"/>
                <a:gd name="T78" fmla="*/ 85 w 172"/>
                <a:gd name="T79" fmla="*/ 50 h 152"/>
                <a:gd name="T80" fmla="*/ 87 w 172"/>
                <a:gd name="T81" fmla="*/ 37 h 152"/>
                <a:gd name="T82" fmla="*/ 94 w 172"/>
                <a:gd name="T83" fmla="*/ 46 h 152"/>
                <a:gd name="T84" fmla="*/ 116 w 172"/>
                <a:gd name="T85" fmla="*/ 38 h 152"/>
                <a:gd name="T86" fmla="*/ 118 w 172"/>
                <a:gd name="T87" fmla="*/ 67 h 152"/>
                <a:gd name="T88" fmla="*/ 127 w 172"/>
                <a:gd name="T89" fmla="*/ 78 h 152"/>
                <a:gd name="T90" fmla="*/ 139 w 172"/>
                <a:gd name="T91" fmla="*/ 74 h 152"/>
                <a:gd name="T92" fmla="*/ 143 w 172"/>
                <a:gd name="T93" fmla="*/ 59 h 152"/>
                <a:gd name="T94" fmla="*/ 141 w 172"/>
                <a:gd name="T95" fmla="*/ 42 h 152"/>
                <a:gd name="T96" fmla="*/ 102 w 172"/>
                <a:gd name="T97" fmla="*/ 33 h 152"/>
                <a:gd name="T98" fmla="*/ 94 w 172"/>
                <a:gd name="T99" fmla="*/ 25 h 152"/>
                <a:gd name="T100" fmla="*/ 108 w 172"/>
                <a:gd name="T101" fmla="*/ 29 h 152"/>
                <a:gd name="T102" fmla="*/ 67 w 172"/>
                <a:gd name="T103" fmla="*/ 88 h 152"/>
                <a:gd name="T104" fmla="*/ 48 w 172"/>
                <a:gd name="T105" fmla="*/ 112 h 152"/>
                <a:gd name="T106" fmla="*/ 46 w 172"/>
                <a:gd name="T107" fmla="*/ 128 h 152"/>
                <a:gd name="T108" fmla="*/ 38 w 172"/>
                <a:gd name="T109" fmla="*/ 139 h 152"/>
                <a:gd name="T110" fmla="*/ 50 w 172"/>
                <a:gd name="T111" fmla="*/ 150 h 152"/>
                <a:gd name="T112" fmla="*/ 58 w 172"/>
                <a:gd name="T113" fmla="*/ 141 h 152"/>
                <a:gd name="T114" fmla="*/ 62 w 172"/>
                <a:gd name="T115" fmla="*/ 128 h 152"/>
                <a:gd name="T116" fmla="*/ 67 w 172"/>
                <a:gd name="T117" fmla="*/ 107 h 15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72" h="152">
                  <a:moveTo>
                    <a:pt x="29" y="33"/>
                  </a:moveTo>
                  <a:lnTo>
                    <a:pt x="42" y="21"/>
                  </a:lnTo>
                  <a:lnTo>
                    <a:pt x="40" y="19"/>
                  </a:lnTo>
                  <a:lnTo>
                    <a:pt x="40" y="18"/>
                  </a:lnTo>
                  <a:lnTo>
                    <a:pt x="38" y="18"/>
                  </a:lnTo>
                  <a:lnTo>
                    <a:pt x="36" y="16"/>
                  </a:lnTo>
                  <a:lnTo>
                    <a:pt x="36" y="14"/>
                  </a:lnTo>
                  <a:lnTo>
                    <a:pt x="33" y="14"/>
                  </a:lnTo>
                  <a:lnTo>
                    <a:pt x="31" y="12"/>
                  </a:lnTo>
                  <a:lnTo>
                    <a:pt x="29" y="10"/>
                  </a:lnTo>
                  <a:lnTo>
                    <a:pt x="27" y="10"/>
                  </a:lnTo>
                  <a:lnTo>
                    <a:pt x="27" y="8"/>
                  </a:lnTo>
                  <a:lnTo>
                    <a:pt x="25" y="8"/>
                  </a:lnTo>
                  <a:lnTo>
                    <a:pt x="25" y="6"/>
                  </a:lnTo>
                  <a:lnTo>
                    <a:pt x="23" y="6"/>
                  </a:lnTo>
                  <a:lnTo>
                    <a:pt x="23" y="4"/>
                  </a:lnTo>
                  <a:lnTo>
                    <a:pt x="21" y="4"/>
                  </a:lnTo>
                  <a:lnTo>
                    <a:pt x="19" y="2"/>
                  </a:lnTo>
                  <a:lnTo>
                    <a:pt x="17" y="0"/>
                  </a:lnTo>
                  <a:lnTo>
                    <a:pt x="4" y="14"/>
                  </a:lnTo>
                  <a:lnTo>
                    <a:pt x="7" y="14"/>
                  </a:lnTo>
                  <a:lnTo>
                    <a:pt x="7" y="16"/>
                  </a:lnTo>
                  <a:lnTo>
                    <a:pt x="9" y="16"/>
                  </a:lnTo>
                  <a:lnTo>
                    <a:pt x="9" y="18"/>
                  </a:lnTo>
                  <a:lnTo>
                    <a:pt x="11" y="18"/>
                  </a:lnTo>
                  <a:lnTo>
                    <a:pt x="13" y="19"/>
                  </a:lnTo>
                  <a:lnTo>
                    <a:pt x="15" y="19"/>
                  </a:lnTo>
                  <a:lnTo>
                    <a:pt x="15" y="21"/>
                  </a:lnTo>
                  <a:lnTo>
                    <a:pt x="17" y="21"/>
                  </a:lnTo>
                  <a:lnTo>
                    <a:pt x="17" y="23"/>
                  </a:lnTo>
                  <a:lnTo>
                    <a:pt x="19" y="23"/>
                  </a:lnTo>
                  <a:lnTo>
                    <a:pt x="19" y="25"/>
                  </a:lnTo>
                  <a:lnTo>
                    <a:pt x="21" y="25"/>
                  </a:lnTo>
                  <a:lnTo>
                    <a:pt x="21" y="27"/>
                  </a:lnTo>
                  <a:lnTo>
                    <a:pt x="23" y="27"/>
                  </a:lnTo>
                  <a:lnTo>
                    <a:pt x="23" y="29"/>
                  </a:lnTo>
                  <a:lnTo>
                    <a:pt x="25" y="29"/>
                  </a:lnTo>
                  <a:lnTo>
                    <a:pt x="25" y="31"/>
                  </a:lnTo>
                  <a:lnTo>
                    <a:pt x="27" y="31"/>
                  </a:lnTo>
                  <a:lnTo>
                    <a:pt x="27" y="33"/>
                  </a:lnTo>
                  <a:lnTo>
                    <a:pt x="29" y="33"/>
                  </a:lnTo>
                  <a:close/>
                  <a:moveTo>
                    <a:pt x="23" y="73"/>
                  </a:moveTo>
                  <a:lnTo>
                    <a:pt x="36" y="59"/>
                  </a:lnTo>
                  <a:lnTo>
                    <a:pt x="36" y="57"/>
                  </a:lnTo>
                  <a:lnTo>
                    <a:pt x="33" y="57"/>
                  </a:lnTo>
                  <a:lnTo>
                    <a:pt x="33" y="55"/>
                  </a:lnTo>
                  <a:lnTo>
                    <a:pt x="31" y="55"/>
                  </a:lnTo>
                  <a:lnTo>
                    <a:pt x="29" y="54"/>
                  </a:lnTo>
                  <a:lnTo>
                    <a:pt x="29" y="52"/>
                  </a:lnTo>
                  <a:lnTo>
                    <a:pt x="27" y="52"/>
                  </a:lnTo>
                  <a:lnTo>
                    <a:pt x="25" y="50"/>
                  </a:lnTo>
                  <a:lnTo>
                    <a:pt x="23" y="48"/>
                  </a:lnTo>
                  <a:lnTo>
                    <a:pt x="21" y="48"/>
                  </a:lnTo>
                  <a:lnTo>
                    <a:pt x="21" y="46"/>
                  </a:lnTo>
                  <a:lnTo>
                    <a:pt x="19" y="46"/>
                  </a:lnTo>
                  <a:lnTo>
                    <a:pt x="19" y="44"/>
                  </a:lnTo>
                  <a:lnTo>
                    <a:pt x="17" y="44"/>
                  </a:lnTo>
                  <a:lnTo>
                    <a:pt x="15" y="42"/>
                  </a:lnTo>
                  <a:lnTo>
                    <a:pt x="13" y="42"/>
                  </a:lnTo>
                  <a:lnTo>
                    <a:pt x="0" y="54"/>
                  </a:lnTo>
                  <a:lnTo>
                    <a:pt x="2" y="55"/>
                  </a:lnTo>
                  <a:lnTo>
                    <a:pt x="4" y="55"/>
                  </a:lnTo>
                  <a:lnTo>
                    <a:pt x="4" y="57"/>
                  </a:lnTo>
                  <a:lnTo>
                    <a:pt x="7" y="57"/>
                  </a:lnTo>
                  <a:lnTo>
                    <a:pt x="7" y="59"/>
                  </a:lnTo>
                  <a:lnTo>
                    <a:pt x="9" y="59"/>
                  </a:lnTo>
                  <a:lnTo>
                    <a:pt x="11" y="61"/>
                  </a:lnTo>
                  <a:lnTo>
                    <a:pt x="13" y="61"/>
                  </a:lnTo>
                  <a:lnTo>
                    <a:pt x="13" y="63"/>
                  </a:lnTo>
                  <a:lnTo>
                    <a:pt x="15" y="63"/>
                  </a:lnTo>
                  <a:lnTo>
                    <a:pt x="15" y="65"/>
                  </a:lnTo>
                  <a:lnTo>
                    <a:pt x="17" y="65"/>
                  </a:lnTo>
                  <a:lnTo>
                    <a:pt x="17" y="67"/>
                  </a:lnTo>
                  <a:lnTo>
                    <a:pt x="19" y="67"/>
                  </a:lnTo>
                  <a:lnTo>
                    <a:pt x="21" y="69"/>
                  </a:lnTo>
                  <a:lnTo>
                    <a:pt x="21" y="71"/>
                  </a:lnTo>
                  <a:lnTo>
                    <a:pt x="23" y="71"/>
                  </a:lnTo>
                  <a:lnTo>
                    <a:pt x="23" y="73"/>
                  </a:lnTo>
                  <a:close/>
                  <a:moveTo>
                    <a:pt x="15" y="116"/>
                  </a:moveTo>
                  <a:lnTo>
                    <a:pt x="15" y="118"/>
                  </a:lnTo>
                  <a:lnTo>
                    <a:pt x="15" y="120"/>
                  </a:lnTo>
                  <a:lnTo>
                    <a:pt x="13" y="120"/>
                  </a:lnTo>
                  <a:lnTo>
                    <a:pt x="13" y="122"/>
                  </a:lnTo>
                  <a:lnTo>
                    <a:pt x="13" y="124"/>
                  </a:lnTo>
                  <a:lnTo>
                    <a:pt x="11" y="126"/>
                  </a:lnTo>
                  <a:lnTo>
                    <a:pt x="11" y="128"/>
                  </a:lnTo>
                  <a:lnTo>
                    <a:pt x="9" y="128"/>
                  </a:lnTo>
                  <a:lnTo>
                    <a:pt x="9" y="129"/>
                  </a:lnTo>
                  <a:lnTo>
                    <a:pt x="9" y="131"/>
                  </a:lnTo>
                  <a:lnTo>
                    <a:pt x="7" y="131"/>
                  </a:lnTo>
                  <a:lnTo>
                    <a:pt x="7" y="133"/>
                  </a:lnTo>
                  <a:lnTo>
                    <a:pt x="7" y="135"/>
                  </a:lnTo>
                  <a:lnTo>
                    <a:pt x="4" y="135"/>
                  </a:lnTo>
                  <a:lnTo>
                    <a:pt x="4" y="137"/>
                  </a:lnTo>
                  <a:lnTo>
                    <a:pt x="2" y="139"/>
                  </a:lnTo>
                  <a:lnTo>
                    <a:pt x="2" y="141"/>
                  </a:lnTo>
                  <a:lnTo>
                    <a:pt x="0" y="143"/>
                  </a:lnTo>
                  <a:lnTo>
                    <a:pt x="17" y="150"/>
                  </a:lnTo>
                  <a:lnTo>
                    <a:pt x="19" y="148"/>
                  </a:lnTo>
                  <a:lnTo>
                    <a:pt x="19" y="147"/>
                  </a:lnTo>
                  <a:lnTo>
                    <a:pt x="21" y="145"/>
                  </a:lnTo>
                  <a:lnTo>
                    <a:pt x="23" y="143"/>
                  </a:lnTo>
                  <a:lnTo>
                    <a:pt x="23" y="141"/>
                  </a:lnTo>
                  <a:lnTo>
                    <a:pt x="25" y="139"/>
                  </a:lnTo>
                  <a:lnTo>
                    <a:pt x="25" y="137"/>
                  </a:lnTo>
                  <a:lnTo>
                    <a:pt x="25" y="135"/>
                  </a:lnTo>
                  <a:lnTo>
                    <a:pt x="27" y="133"/>
                  </a:lnTo>
                  <a:lnTo>
                    <a:pt x="27" y="131"/>
                  </a:lnTo>
                  <a:lnTo>
                    <a:pt x="29" y="129"/>
                  </a:lnTo>
                  <a:lnTo>
                    <a:pt x="29" y="128"/>
                  </a:lnTo>
                  <a:lnTo>
                    <a:pt x="29" y="126"/>
                  </a:lnTo>
                  <a:lnTo>
                    <a:pt x="31" y="124"/>
                  </a:lnTo>
                  <a:lnTo>
                    <a:pt x="31" y="122"/>
                  </a:lnTo>
                  <a:lnTo>
                    <a:pt x="33" y="120"/>
                  </a:lnTo>
                  <a:lnTo>
                    <a:pt x="33" y="118"/>
                  </a:lnTo>
                  <a:lnTo>
                    <a:pt x="33" y="116"/>
                  </a:lnTo>
                  <a:lnTo>
                    <a:pt x="36" y="114"/>
                  </a:lnTo>
                  <a:lnTo>
                    <a:pt x="36" y="112"/>
                  </a:lnTo>
                  <a:lnTo>
                    <a:pt x="36" y="111"/>
                  </a:lnTo>
                  <a:lnTo>
                    <a:pt x="36" y="107"/>
                  </a:lnTo>
                  <a:lnTo>
                    <a:pt x="38" y="105"/>
                  </a:lnTo>
                  <a:lnTo>
                    <a:pt x="38" y="103"/>
                  </a:lnTo>
                  <a:lnTo>
                    <a:pt x="38" y="101"/>
                  </a:lnTo>
                  <a:lnTo>
                    <a:pt x="40" y="99"/>
                  </a:lnTo>
                  <a:lnTo>
                    <a:pt x="40" y="95"/>
                  </a:lnTo>
                  <a:lnTo>
                    <a:pt x="40" y="93"/>
                  </a:lnTo>
                  <a:lnTo>
                    <a:pt x="40" y="92"/>
                  </a:lnTo>
                  <a:lnTo>
                    <a:pt x="42" y="88"/>
                  </a:lnTo>
                  <a:lnTo>
                    <a:pt x="42" y="86"/>
                  </a:lnTo>
                  <a:lnTo>
                    <a:pt x="23" y="84"/>
                  </a:lnTo>
                  <a:lnTo>
                    <a:pt x="23" y="86"/>
                  </a:lnTo>
                  <a:lnTo>
                    <a:pt x="23" y="88"/>
                  </a:lnTo>
                  <a:lnTo>
                    <a:pt x="23" y="90"/>
                  </a:lnTo>
                  <a:lnTo>
                    <a:pt x="23" y="92"/>
                  </a:lnTo>
                  <a:lnTo>
                    <a:pt x="23" y="93"/>
                  </a:lnTo>
                  <a:lnTo>
                    <a:pt x="23" y="95"/>
                  </a:lnTo>
                  <a:lnTo>
                    <a:pt x="21" y="97"/>
                  </a:lnTo>
                  <a:lnTo>
                    <a:pt x="21" y="99"/>
                  </a:lnTo>
                  <a:lnTo>
                    <a:pt x="21" y="101"/>
                  </a:lnTo>
                  <a:lnTo>
                    <a:pt x="21" y="103"/>
                  </a:lnTo>
                  <a:lnTo>
                    <a:pt x="21" y="105"/>
                  </a:lnTo>
                  <a:lnTo>
                    <a:pt x="19" y="105"/>
                  </a:lnTo>
                  <a:lnTo>
                    <a:pt x="19" y="107"/>
                  </a:lnTo>
                  <a:lnTo>
                    <a:pt x="19" y="109"/>
                  </a:lnTo>
                  <a:lnTo>
                    <a:pt x="19" y="111"/>
                  </a:lnTo>
                  <a:lnTo>
                    <a:pt x="17" y="111"/>
                  </a:lnTo>
                  <a:lnTo>
                    <a:pt x="17" y="112"/>
                  </a:lnTo>
                  <a:lnTo>
                    <a:pt x="17" y="114"/>
                  </a:lnTo>
                  <a:lnTo>
                    <a:pt x="15" y="116"/>
                  </a:lnTo>
                  <a:close/>
                  <a:moveTo>
                    <a:pt x="143" y="42"/>
                  </a:moveTo>
                  <a:lnTo>
                    <a:pt x="143" y="44"/>
                  </a:lnTo>
                  <a:lnTo>
                    <a:pt x="143" y="46"/>
                  </a:lnTo>
                  <a:lnTo>
                    <a:pt x="143" y="48"/>
                  </a:lnTo>
                  <a:lnTo>
                    <a:pt x="145" y="50"/>
                  </a:lnTo>
                  <a:lnTo>
                    <a:pt x="145" y="52"/>
                  </a:lnTo>
                  <a:lnTo>
                    <a:pt x="145" y="54"/>
                  </a:lnTo>
                  <a:lnTo>
                    <a:pt x="147" y="55"/>
                  </a:lnTo>
                  <a:lnTo>
                    <a:pt x="147" y="57"/>
                  </a:lnTo>
                  <a:lnTo>
                    <a:pt x="147" y="59"/>
                  </a:lnTo>
                  <a:lnTo>
                    <a:pt x="149" y="59"/>
                  </a:lnTo>
                  <a:lnTo>
                    <a:pt x="149" y="61"/>
                  </a:lnTo>
                  <a:lnTo>
                    <a:pt x="149" y="63"/>
                  </a:lnTo>
                  <a:lnTo>
                    <a:pt x="152" y="65"/>
                  </a:lnTo>
                  <a:lnTo>
                    <a:pt x="152" y="67"/>
                  </a:lnTo>
                  <a:lnTo>
                    <a:pt x="154" y="67"/>
                  </a:lnTo>
                  <a:lnTo>
                    <a:pt x="154" y="69"/>
                  </a:lnTo>
                  <a:lnTo>
                    <a:pt x="154" y="71"/>
                  </a:lnTo>
                  <a:lnTo>
                    <a:pt x="156" y="71"/>
                  </a:lnTo>
                  <a:lnTo>
                    <a:pt x="156" y="73"/>
                  </a:lnTo>
                  <a:lnTo>
                    <a:pt x="158" y="74"/>
                  </a:lnTo>
                  <a:lnTo>
                    <a:pt x="158" y="76"/>
                  </a:lnTo>
                  <a:lnTo>
                    <a:pt x="160" y="76"/>
                  </a:lnTo>
                  <a:lnTo>
                    <a:pt x="172" y="73"/>
                  </a:lnTo>
                  <a:lnTo>
                    <a:pt x="172" y="71"/>
                  </a:lnTo>
                  <a:lnTo>
                    <a:pt x="170" y="69"/>
                  </a:lnTo>
                  <a:lnTo>
                    <a:pt x="170" y="67"/>
                  </a:lnTo>
                  <a:lnTo>
                    <a:pt x="168" y="67"/>
                  </a:lnTo>
                  <a:lnTo>
                    <a:pt x="168" y="65"/>
                  </a:lnTo>
                  <a:lnTo>
                    <a:pt x="166" y="63"/>
                  </a:lnTo>
                  <a:lnTo>
                    <a:pt x="166" y="61"/>
                  </a:lnTo>
                  <a:lnTo>
                    <a:pt x="164" y="61"/>
                  </a:lnTo>
                  <a:lnTo>
                    <a:pt x="164" y="59"/>
                  </a:lnTo>
                  <a:lnTo>
                    <a:pt x="162" y="57"/>
                  </a:lnTo>
                  <a:lnTo>
                    <a:pt x="162" y="55"/>
                  </a:lnTo>
                  <a:lnTo>
                    <a:pt x="160" y="54"/>
                  </a:lnTo>
                  <a:lnTo>
                    <a:pt x="160" y="52"/>
                  </a:lnTo>
                  <a:lnTo>
                    <a:pt x="160" y="50"/>
                  </a:lnTo>
                  <a:lnTo>
                    <a:pt x="158" y="48"/>
                  </a:lnTo>
                  <a:lnTo>
                    <a:pt x="158" y="46"/>
                  </a:lnTo>
                  <a:lnTo>
                    <a:pt x="158" y="44"/>
                  </a:lnTo>
                  <a:lnTo>
                    <a:pt x="156" y="42"/>
                  </a:lnTo>
                  <a:lnTo>
                    <a:pt x="156" y="40"/>
                  </a:lnTo>
                  <a:lnTo>
                    <a:pt x="158" y="40"/>
                  </a:lnTo>
                  <a:lnTo>
                    <a:pt x="160" y="40"/>
                  </a:lnTo>
                  <a:lnTo>
                    <a:pt x="162" y="38"/>
                  </a:lnTo>
                  <a:lnTo>
                    <a:pt x="164" y="38"/>
                  </a:lnTo>
                  <a:lnTo>
                    <a:pt x="166" y="38"/>
                  </a:lnTo>
                  <a:lnTo>
                    <a:pt x="158" y="25"/>
                  </a:lnTo>
                  <a:lnTo>
                    <a:pt x="158" y="27"/>
                  </a:lnTo>
                  <a:lnTo>
                    <a:pt x="156" y="27"/>
                  </a:lnTo>
                  <a:lnTo>
                    <a:pt x="154" y="27"/>
                  </a:lnTo>
                  <a:lnTo>
                    <a:pt x="152" y="27"/>
                  </a:lnTo>
                  <a:lnTo>
                    <a:pt x="149" y="29"/>
                  </a:lnTo>
                  <a:lnTo>
                    <a:pt x="147" y="29"/>
                  </a:lnTo>
                  <a:lnTo>
                    <a:pt x="145" y="29"/>
                  </a:lnTo>
                  <a:lnTo>
                    <a:pt x="143" y="29"/>
                  </a:lnTo>
                  <a:lnTo>
                    <a:pt x="141" y="29"/>
                  </a:lnTo>
                  <a:lnTo>
                    <a:pt x="139" y="31"/>
                  </a:lnTo>
                  <a:lnTo>
                    <a:pt x="137" y="31"/>
                  </a:lnTo>
                  <a:lnTo>
                    <a:pt x="135" y="31"/>
                  </a:lnTo>
                  <a:lnTo>
                    <a:pt x="133" y="31"/>
                  </a:lnTo>
                  <a:lnTo>
                    <a:pt x="131" y="31"/>
                  </a:lnTo>
                  <a:lnTo>
                    <a:pt x="129" y="31"/>
                  </a:lnTo>
                  <a:lnTo>
                    <a:pt x="127" y="31"/>
                  </a:lnTo>
                  <a:lnTo>
                    <a:pt x="125" y="31"/>
                  </a:lnTo>
                  <a:lnTo>
                    <a:pt x="116" y="23"/>
                  </a:lnTo>
                  <a:lnTo>
                    <a:pt x="166" y="23"/>
                  </a:lnTo>
                  <a:lnTo>
                    <a:pt x="166" y="8"/>
                  </a:lnTo>
                  <a:lnTo>
                    <a:pt x="112" y="8"/>
                  </a:lnTo>
                  <a:lnTo>
                    <a:pt x="112" y="2"/>
                  </a:lnTo>
                  <a:lnTo>
                    <a:pt x="94" y="2"/>
                  </a:lnTo>
                  <a:lnTo>
                    <a:pt x="94" y="8"/>
                  </a:lnTo>
                  <a:lnTo>
                    <a:pt x="44" y="8"/>
                  </a:lnTo>
                  <a:lnTo>
                    <a:pt x="44" y="23"/>
                  </a:lnTo>
                  <a:lnTo>
                    <a:pt x="89" y="23"/>
                  </a:lnTo>
                  <a:lnTo>
                    <a:pt x="79" y="29"/>
                  </a:lnTo>
                  <a:lnTo>
                    <a:pt x="79" y="31"/>
                  </a:lnTo>
                  <a:lnTo>
                    <a:pt x="81" y="31"/>
                  </a:lnTo>
                  <a:lnTo>
                    <a:pt x="81" y="33"/>
                  </a:lnTo>
                  <a:lnTo>
                    <a:pt x="83" y="33"/>
                  </a:lnTo>
                  <a:lnTo>
                    <a:pt x="81" y="33"/>
                  </a:lnTo>
                  <a:lnTo>
                    <a:pt x="38" y="33"/>
                  </a:lnTo>
                  <a:lnTo>
                    <a:pt x="38" y="46"/>
                  </a:lnTo>
                  <a:lnTo>
                    <a:pt x="48" y="46"/>
                  </a:lnTo>
                  <a:lnTo>
                    <a:pt x="48" y="48"/>
                  </a:lnTo>
                  <a:lnTo>
                    <a:pt x="46" y="48"/>
                  </a:lnTo>
                  <a:lnTo>
                    <a:pt x="46" y="50"/>
                  </a:lnTo>
                  <a:lnTo>
                    <a:pt x="46" y="52"/>
                  </a:lnTo>
                  <a:lnTo>
                    <a:pt x="44" y="52"/>
                  </a:lnTo>
                  <a:lnTo>
                    <a:pt x="44" y="54"/>
                  </a:lnTo>
                  <a:lnTo>
                    <a:pt x="44" y="55"/>
                  </a:lnTo>
                  <a:lnTo>
                    <a:pt x="44" y="57"/>
                  </a:lnTo>
                  <a:lnTo>
                    <a:pt x="42" y="57"/>
                  </a:lnTo>
                  <a:lnTo>
                    <a:pt x="42" y="59"/>
                  </a:lnTo>
                  <a:lnTo>
                    <a:pt x="40" y="61"/>
                  </a:lnTo>
                  <a:lnTo>
                    <a:pt x="40" y="63"/>
                  </a:lnTo>
                  <a:lnTo>
                    <a:pt x="38" y="65"/>
                  </a:lnTo>
                  <a:lnTo>
                    <a:pt x="38" y="67"/>
                  </a:lnTo>
                  <a:lnTo>
                    <a:pt x="36" y="67"/>
                  </a:lnTo>
                  <a:lnTo>
                    <a:pt x="36" y="69"/>
                  </a:lnTo>
                  <a:lnTo>
                    <a:pt x="33" y="71"/>
                  </a:lnTo>
                  <a:lnTo>
                    <a:pt x="48" y="76"/>
                  </a:lnTo>
                  <a:lnTo>
                    <a:pt x="48" y="74"/>
                  </a:lnTo>
                  <a:lnTo>
                    <a:pt x="50" y="73"/>
                  </a:lnTo>
                  <a:lnTo>
                    <a:pt x="50" y="71"/>
                  </a:lnTo>
                  <a:lnTo>
                    <a:pt x="52" y="71"/>
                  </a:lnTo>
                  <a:lnTo>
                    <a:pt x="52" y="69"/>
                  </a:lnTo>
                  <a:lnTo>
                    <a:pt x="52" y="67"/>
                  </a:lnTo>
                  <a:lnTo>
                    <a:pt x="54" y="67"/>
                  </a:lnTo>
                  <a:lnTo>
                    <a:pt x="54" y="65"/>
                  </a:lnTo>
                  <a:lnTo>
                    <a:pt x="54" y="63"/>
                  </a:lnTo>
                  <a:lnTo>
                    <a:pt x="56" y="63"/>
                  </a:lnTo>
                  <a:lnTo>
                    <a:pt x="56" y="61"/>
                  </a:lnTo>
                  <a:lnTo>
                    <a:pt x="56" y="59"/>
                  </a:lnTo>
                  <a:lnTo>
                    <a:pt x="58" y="59"/>
                  </a:lnTo>
                  <a:lnTo>
                    <a:pt x="58" y="57"/>
                  </a:lnTo>
                  <a:lnTo>
                    <a:pt x="58" y="55"/>
                  </a:lnTo>
                  <a:lnTo>
                    <a:pt x="60" y="54"/>
                  </a:lnTo>
                  <a:lnTo>
                    <a:pt x="60" y="52"/>
                  </a:lnTo>
                  <a:lnTo>
                    <a:pt x="60" y="50"/>
                  </a:lnTo>
                  <a:lnTo>
                    <a:pt x="62" y="48"/>
                  </a:lnTo>
                  <a:lnTo>
                    <a:pt x="62" y="46"/>
                  </a:lnTo>
                  <a:lnTo>
                    <a:pt x="69" y="46"/>
                  </a:lnTo>
                  <a:lnTo>
                    <a:pt x="71" y="46"/>
                  </a:lnTo>
                  <a:lnTo>
                    <a:pt x="71" y="48"/>
                  </a:lnTo>
                  <a:lnTo>
                    <a:pt x="71" y="50"/>
                  </a:lnTo>
                  <a:lnTo>
                    <a:pt x="71" y="52"/>
                  </a:lnTo>
                  <a:lnTo>
                    <a:pt x="71" y="54"/>
                  </a:lnTo>
                  <a:lnTo>
                    <a:pt x="71" y="55"/>
                  </a:lnTo>
                  <a:lnTo>
                    <a:pt x="71" y="57"/>
                  </a:lnTo>
                  <a:lnTo>
                    <a:pt x="71" y="59"/>
                  </a:lnTo>
                  <a:lnTo>
                    <a:pt x="71" y="61"/>
                  </a:lnTo>
                  <a:lnTo>
                    <a:pt x="71" y="63"/>
                  </a:lnTo>
                  <a:lnTo>
                    <a:pt x="69" y="63"/>
                  </a:lnTo>
                  <a:lnTo>
                    <a:pt x="69" y="65"/>
                  </a:lnTo>
                  <a:lnTo>
                    <a:pt x="67" y="65"/>
                  </a:lnTo>
                  <a:lnTo>
                    <a:pt x="65" y="65"/>
                  </a:lnTo>
                  <a:lnTo>
                    <a:pt x="65" y="63"/>
                  </a:lnTo>
                  <a:lnTo>
                    <a:pt x="62" y="63"/>
                  </a:lnTo>
                  <a:lnTo>
                    <a:pt x="60" y="63"/>
                  </a:lnTo>
                  <a:lnTo>
                    <a:pt x="58" y="63"/>
                  </a:lnTo>
                  <a:lnTo>
                    <a:pt x="56" y="61"/>
                  </a:lnTo>
                  <a:lnTo>
                    <a:pt x="58" y="78"/>
                  </a:lnTo>
                  <a:lnTo>
                    <a:pt x="60" y="78"/>
                  </a:lnTo>
                  <a:lnTo>
                    <a:pt x="62" y="78"/>
                  </a:lnTo>
                  <a:lnTo>
                    <a:pt x="65" y="78"/>
                  </a:lnTo>
                  <a:lnTo>
                    <a:pt x="67" y="78"/>
                  </a:lnTo>
                  <a:lnTo>
                    <a:pt x="69" y="78"/>
                  </a:lnTo>
                  <a:lnTo>
                    <a:pt x="71" y="78"/>
                  </a:lnTo>
                  <a:lnTo>
                    <a:pt x="73" y="78"/>
                  </a:lnTo>
                  <a:lnTo>
                    <a:pt x="75" y="78"/>
                  </a:lnTo>
                  <a:lnTo>
                    <a:pt x="77" y="78"/>
                  </a:lnTo>
                  <a:lnTo>
                    <a:pt x="77" y="76"/>
                  </a:lnTo>
                  <a:lnTo>
                    <a:pt x="79" y="76"/>
                  </a:lnTo>
                  <a:lnTo>
                    <a:pt x="81" y="76"/>
                  </a:lnTo>
                  <a:lnTo>
                    <a:pt x="81" y="74"/>
                  </a:lnTo>
                  <a:lnTo>
                    <a:pt x="83" y="73"/>
                  </a:lnTo>
                  <a:lnTo>
                    <a:pt x="83" y="71"/>
                  </a:lnTo>
                  <a:lnTo>
                    <a:pt x="83" y="69"/>
                  </a:lnTo>
                  <a:lnTo>
                    <a:pt x="85" y="69"/>
                  </a:lnTo>
                  <a:lnTo>
                    <a:pt x="85" y="67"/>
                  </a:lnTo>
                  <a:lnTo>
                    <a:pt x="85" y="65"/>
                  </a:lnTo>
                  <a:lnTo>
                    <a:pt x="85" y="63"/>
                  </a:lnTo>
                  <a:lnTo>
                    <a:pt x="85" y="61"/>
                  </a:lnTo>
                  <a:lnTo>
                    <a:pt x="85" y="59"/>
                  </a:lnTo>
                  <a:lnTo>
                    <a:pt x="85" y="57"/>
                  </a:lnTo>
                  <a:lnTo>
                    <a:pt x="85" y="55"/>
                  </a:lnTo>
                  <a:lnTo>
                    <a:pt x="85" y="54"/>
                  </a:lnTo>
                  <a:lnTo>
                    <a:pt x="85" y="52"/>
                  </a:lnTo>
                  <a:lnTo>
                    <a:pt x="85" y="50"/>
                  </a:lnTo>
                  <a:lnTo>
                    <a:pt x="85" y="48"/>
                  </a:lnTo>
                  <a:lnTo>
                    <a:pt x="85" y="46"/>
                  </a:lnTo>
                  <a:lnTo>
                    <a:pt x="85" y="44"/>
                  </a:lnTo>
                  <a:lnTo>
                    <a:pt x="85" y="42"/>
                  </a:lnTo>
                  <a:lnTo>
                    <a:pt x="85" y="40"/>
                  </a:lnTo>
                  <a:lnTo>
                    <a:pt x="85" y="38"/>
                  </a:lnTo>
                  <a:lnTo>
                    <a:pt x="85" y="37"/>
                  </a:lnTo>
                  <a:lnTo>
                    <a:pt x="87" y="37"/>
                  </a:lnTo>
                  <a:lnTo>
                    <a:pt x="87" y="38"/>
                  </a:lnTo>
                  <a:lnTo>
                    <a:pt x="89" y="38"/>
                  </a:lnTo>
                  <a:lnTo>
                    <a:pt x="89" y="40"/>
                  </a:lnTo>
                  <a:lnTo>
                    <a:pt x="89" y="42"/>
                  </a:lnTo>
                  <a:lnTo>
                    <a:pt x="91" y="42"/>
                  </a:lnTo>
                  <a:lnTo>
                    <a:pt x="91" y="44"/>
                  </a:lnTo>
                  <a:lnTo>
                    <a:pt x="94" y="44"/>
                  </a:lnTo>
                  <a:lnTo>
                    <a:pt x="94" y="46"/>
                  </a:lnTo>
                  <a:lnTo>
                    <a:pt x="94" y="80"/>
                  </a:lnTo>
                  <a:lnTo>
                    <a:pt x="110" y="80"/>
                  </a:lnTo>
                  <a:lnTo>
                    <a:pt x="110" y="46"/>
                  </a:lnTo>
                  <a:lnTo>
                    <a:pt x="110" y="44"/>
                  </a:lnTo>
                  <a:lnTo>
                    <a:pt x="112" y="44"/>
                  </a:lnTo>
                  <a:lnTo>
                    <a:pt x="112" y="42"/>
                  </a:lnTo>
                  <a:lnTo>
                    <a:pt x="114" y="40"/>
                  </a:lnTo>
                  <a:lnTo>
                    <a:pt x="116" y="38"/>
                  </a:lnTo>
                  <a:lnTo>
                    <a:pt x="118" y="38"/>
                  </a:lnTo>
                  <a:lnTo>
                    <a:pt x="118" y="37"/>
                  </a:lnTo>
                  <a:lnTo>
                    <a:pt x="120" y="35"/>
                  </a:lnTo>
                  <a:lnTo>
                    <a:pt x="123" y="33"/>
                  </a:lnTo>
                  <a:lnTo>
                    <a:pt x="123" y="35"/>
                  </a:lnTo>
                  <a:lnTo>
                    <a:pt x="123" y="67"/>
                  </a:lnTo>
                  <a:lnTo>
                    <a:pt x="120" y="67"/>
                  </a:lnTo>
                  <a:lnTo>
                    <a:pt x="118" y="67"/>
                  </a:lnTo>
                  <a:lnTo>
                    <a:pt x="116" y="67"/>
                  </a:lnTo>
                  <a:lnTo>
                    <a:pt x="116" y="69"/>
                  </a:lnTo>
                  <a:lnTo>
                    <a:pt x="114" y="69"/>
                  </a:lnTo>
                  <a:lnTo>
                    <a:pt x="118" y="80"/>
                  </a:lnTo>
                  <a:lnTo>
                    <a:pt x="120" y="80"/>
                  </a:lnTo>
                  <a:lnTo>
                    <a:pt x="123" y="80"/>
                  </a:lnTo>
                  <a:lnTo>
                    <a:pt x="125" y="80"/>
                  </a:lnTo>
                  <a:lnTo>
                    <a:pt x="127" y="78"/>
                  </a:lnTo>
                  <a:lnTo>
                    <a:pt x="129" y="78"/>
                  </a:lnTo>
                  <a:lnTo>
                    <a:pt x="131" y="78"/>
                  </a:lnTo>
                  <a:lnTo>
                    <a:pt x="133" y="78"/>
                  </a:lnTo>
                  <a:lnTo>
                    <a:pt x="133" y="76"/>
                  </a:lnTo>
                  <a:lnTo>
                    <a:pt x="135" y="76"/>
                  </a:lnTo>
                  <a:lnTo>
                    <a:pt x="137" y="76"/>
                  </a:lnTo>
                  <a:lnTo>
                    <a:pt x="139" y="76"/>
                  </a:lnTo>
                  <a:lnTo>
                    <a:pt x="139" y="74"/>
                  </a:lnTo>
                  <a:lnTo>
                    <a:pt x="141" y="74"/>
                  </a:lnTo>
                  <a:lnTo>
                    <a:pt x="143" y="74"/>
                  </a:lnTo>
                  <a:lnTo>
                    <a:pt x="145" y="73"/>
                  </a:lnTo>
                  <a:lnTo>
                    <a:pt x="147" y="73"/>
                  </a:lnTo>
                  <a:lnTo>
                    <a:pt x="149" y="73"/>
                  </a:lnTo>
                  <a:lnTo>
                    <a:pt x="149" y="71"/>
                  </a:lnTo>
                  <a:lnTo>
                    <a:pt x="145" y="59"/>
                  </a:lnTo>
                  <a:lnTo>
                    <a:pt x="143" y="59"/>
                  </a:lnTo>
                  <a:lnTo>
                    <a:pt x="141" y="61"/>
                  </a:lnTo>
                  <a:lnTo>
                    <a:pt x="139" y="61"/>
                  </a:lnTo>
                  <a:lnTo>
                    <a:pt x="137" y="61"/>
                  </a:lnTo>
                  <a:lnTo>
                    <a:pt x="137" y="63"/>
                  </a:lnTo>
                  <a:lnTo>
                    <a:pt x="137" y="44"/>
                  </a:lnTo>
                  <a:lnTo>
                    <a:pt x="137" y="42"/>
                  </a:lnTo>
                  <a:lnTo>
                    <a:pt x="139" y="42"/>
                  </a:lnTo>
                  <a:lnTo>
                    <a:pt x="141" y="42"/>
                  </a:lnTo>
                  <a:lnTo>
                    <a:pt x="143" y="42"/>
                  </a:lnTo>
                  <a:close/>
                  <a:moveTo>
                    <a:pt x="106" y="29"/>
                  </a:moveTo>
                  <a:lnTo>
                    <a:pt x="106" y="31"/>
                  </a:lnTo>
                  <a:lnTo>
                    <a:pt x="104" y="31"/>
                  </a:lnTo>
                  <a:lnTo>
                    <a:pt x="104" y="33"/>
                  </a:lnTo>
                  <a:lnTo>
                    <a:pt x="102" y="33"/>
                  </a:lnTo>
                  <a:lnTo>
                    <a:pt x="102" y="35"/>
                  </a:lnTo>
                  <a:lnTo>
                    <a:pt x="102" y="33"/>
                  </a:lnTo>
                  <a:lnTo>
                    <a:pt x="100" y="33"/>
                  </a:lnTo>
                  <a:lnTo>
                    <a:pt x="100" y="31"/>
                  </a:lnTo>
                  <a:lnTo>
                    <a:pt x="100" y="29"/>
                  </a:lnTo>
                  <a:lnTo>
                    <a:pt x="98" y="29"/>
                  </a:lnTo>
                  <a:lnTo>
                    <a:pt x="98" y="27"/>
                  </a:lnTo>
                  <a:lnTo>
                    <a:pt x="96" y="27"/>
                  </a:lnTo>
                  <a:lnTo>
                    <a:pt x="96" y="25"/>
                  </a:lnTo>
                  <a:lnTo>
                    <a:pt x="94" y="25"/>
                  </a:lnTo>
                  <a:lnTo>
                    <a:pt x="94" y="23"/>
                  </a:lnTo>
                  <a:lnTo>
                    <a:pt x="91" y="23"/>
                  </a:lnTo>
                  <a:lnTo>
                    <a:pt x="112" y="23"/>
                  </a:lnTo>
                  <a:lnTo>
                    <a:pt x="110" y="23"/>
                  </a:lnTo>
                  <a:lnTo>
                    <a:pt x="110" y="25"/>
                  </a:lnTo>
                  <a:lnTo>
                    <a:pt x="110" y="27"/>
                  </a:lnTo>
                  <a:lnTo>
                    <a:pt x="108" y="27"/>
                  </a:lnTo>
                  <a:lnTo>
                    <a:pt x="108" y="29"/>
                  </a:lnTo>
                  <a:lnTo>
                    <a:pt x="106" y="29"/>
                  </a:lnTo>
                  <a:close/>
                  <a:moveTo>
                    <a:pt x="139" y="126"/>
                  </a:moveTo>
                  <a:lnTo>
                    <a:pt x="139" y="150"/>
                  </a:lnTo>
                  <a:lnTo>
                    <a:pt x="156" y="150"/>
                  </a:lnTo>
                  <a:lnTo>
                    <a:pt x="156" y="78"/>
                  </a:lnTo>
                  <a:lnTo>
                    <a:pt x="139" y="78"/>
                  </a:lnTo>
                  <a:lnTo>
                    <a:pt x="139" y="88"/>
                  </a:lnTo>
                  <a:lnTo>
                    <a:pt x="67" y="88"/>
                  </a:lnTo>
                  <a:lnTo>
                    <a:pt x="67" y="82"/>
                  </a:lnTo>
                  <a:lnTo>
                    <a:pt x="50" y="82"/>
                  </a:lnTo>
                  <a:lnTo>
                    <a:pt x="50" y="103"/>
                  </a:lnTo>
                  <a:lnTo>
                    <a:pt x="50" y="105"/>
                  </a:lnTo>
                  <a:lnTo>
                    <a:pt x="50" y="107"/>
                  </a:lnTo>
                  <a:lnTo>
                    <a:pt x="50" y="109"/>
                  </a:lnTo>
                  <a:lnTo>
                    <a:pt x="50" y="111"/>
                  </a:lnTo>
                  <a:lnTo>
                    <a:pt x="48" y="112"/>
                  </a:lnTo>
                  <a:lnTo>
                    <a:pt x="48" y="114"/>
                  </a:lnTo>
                  <a:lnTo>
                    <a:pt x="48" y="116"/>
                  </a:lnTo>
                  <a:lnTo>
                    <a:pt x="48" y="118"/>
                  </a:lnTo>
                  <a:lnTo>
                    <a:pt x="48" y="120"/>
                  </a:lnTo>
                  <a:lnTo>
                    <a:pt x="48" y="122"/>
                  </a:lnTo>
                  <a:lnTo>
                    <a:pt x="46" y="124"/>
                  </a:lnTo>
                  <a:lnTo>
                    <a:pt x="46" y="126"/>
                  </a:lnTo>
                  <a:lnTo>
                    <a:pt x="46" y="128"/>
                  </a:lnTo>
                  <a:lnTo>
                    <a:pt x="44" y="128"/>
                  </a:lnTo>
                  <a:lnTo>
                    <a:pt x="44" y="129"/>
                  </a:lnTo>
                  <a:lnTo>
                    <a:pt x="44" y="131"/>
                  </a:lnTo>
                  <a:lnTo>
                    <a:pt x="42" y="133"/>
                  </a:lnTo>
                  <a:lnTo>
                    <a:pt x="40" y="135"/>
                  </a:lnTo>
                  <a:lnTo>
                    <a:pt x="40" y="137"/>
                  </a:lnTo>
                  <a:lnTo>
                    <a:pt x="38" y="137"/>
                  </a:lnTo>
                  <a:lnTo>
                    <a:pt x="38" y="139"/>
                  </a:lnTo>
                  <a:lnTo>
                    <a:pt x="36" y="139"/>
                  </a:lnTo>
                  <a:lnTo>
                    <a:pt x="36" y="141"/>
                  </a:lnTo>
                  <a:lnTo>
                    <a:pt x="33" y="141"/>
                  </a:lnTo>
                  <a:lnTo>
                    <a:pt x="31" y="143"/>
                  </a:lnTo>
                  <a:lnTo>
                    <a:pt x="46" y="152"/>
                  </a:lnTo>
                  <a:lnTo>
                    <a:pt x="48" y="152"/>
                  </a:lnTo>
                  <a:lnTo>
                    <a:pt x="48" y="150"/>
                  </a:lnTo>
                  <a:lnTo>
                    <a:pt x="50" y="150"/>
                  </a:lnTo>
                  <a:lnTo>
                    <a:pt x="50" y="148"/>
                  </a:lnTo>
                  <a:lnTo>
                    <a:pt x="52" y="148"/>
                  </a:lnTo>
                  <a:lnTo>
                    <a:pt x="52" y="147"/>
                  </a:lnTo>
                  <a:lnTo>
                    <a:pt x="54" y="147"/>
                  </a:lnTo>
                  <a:lnTo>
                    <a:pt x="54" y="145"/>
                  </a:lnTo>
                  <a:lnTo>
                    <a:pt x="56" y="143"/>
                  </a:lnTo>
                  <a:lnTo>
                    <a:pt x="56" y="141"/>
                  </a:lnTo>
                  <a:lnTo>
                    <a:pt x="58" y="141"/>
                  </a:lnTo>
                  <a:lnTo>
                    <a:pt x="58" y="139"/>
                  </a:lnTo>
                  <a:lnTo>
                    <a:pt x="58" y="137"/>
                  </a:lnTo>
                  <a:lnTo>
                    <a:pt x="60" y="137"/>
                  </a:lnTo>
                  <a:lnTo>
                    <a:pt x="60" y="135"/>
                  </a:lnTo>
                  <a:lnTo>
                    <a:pt x="60" y="133"/>
                  </a:lnTo>
                  <a:lnTo>
                    <a:pt x="62" y="131"/>
                  </a:lnTo>
                  <a:lnTo>
                    <a:pt x="62" y="129"/>
                  </a:lnTo>
                  <a:lnTo>
                    <a:pt x="62" y="128"/>
                  </a:lnTo>
                  <a:lnTo>
                    <a:pt x="65" y="128"/>
                  </a:lnTo>
                  <a:lnTo>
                    <a:pt x="65" y="126"/>
                  </a:lnTo>
                  <a:lnTo>
                    <a:pt x="139" y="126"/>
                  </a:lnTo>
                  <a:close/>
                  <a:moveTo>
                    <a:pt x="139" y="112"/>
                  </a:moveTo>
                  <a:lnTo>
                    <a:pt x="67" y="112"/>
                  </a:lnTo>
                  <a:lnTo>
                    <a:pt x="67" y="111"/>
                  </a:lnTo>
                  <a:lnTo>
                    <a:pt x="67" y="109"/>
                  </a:lnTo>
                  <a:lnTo>
                    <a:pt x="67" y="107"/>
                  </a:lnTo>
                  <a:lnTo>
                    <a:pt x="67" y="105"/>
                  </a:lnTo>
                  <a:lnTo>
                    <a:pt x="67" y="103"/>
                  </a:lnTo>
                  <a:lnTo>
                    <a:pt x="67" y="101"/>
                  </a:lnTo>
                  <a:lnTo>
                    <a:pt x="139" y="101"/>
                  </a:lnTo>
                  <a:lnTo>
                    <a:pt x="139" y="1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TW" altLang="en-US" sz="1600">
                <a:solidFill>
                  <a:prstClr val="black"/>
                </a:solidFill>
                <a:latin typeface="Times New Roman" panose="02020603050405020304" pitchFamily="18" charset="0"/>
                <a:ea typeface="華康隸書體" charset="-120"/>
              </a:endParaRPr>
            </a:p>
          </p:txBody>
        </p:sp>
        <p:sp>
          <p:nvSpPr>
            <p:cNvPr id="10" name="Freeform 22"/>
            <p:cNvSpPr>
              <a:spLocks noEditPoints="1"/>
            </p:cNvSpPr>
            <p:nvPr/>
          </p:nvSpPr>
          <p:spPr bwMode="auto">
            <a:xfrm>
              <a:off x="661" y="212"/>
              <a:ext cx="163" cy="148"/>
            </a:xfrm>
            <a:custGeom>
              <a:avLst/>
              <a:gdLst>
                <a:gd name="T0" fmla="*/ 87 w 163"/>
                <a:gd name="T1" fmla="*/ 27 h 148"/>
                <a:gd name="T2" fmla="*/ 37 w 163"/>
                <a:gd name="T3" fmla="*/ 0 h 148"/>
                <a:gd name="T4" fmla="*/ 12 w 163"/>
                <a:gd name="T5" fmla="*/ 35 h 148"/>
                <a:gd name="T6" fmla="*/ 14 w 163"/>
                <a:gd name="T7" fmla="*/ 40 h 148"/>
                <a:gd name="T8" fmla="*/ 16 w 163"/>
                <a:gd name="T9" fmla="*/ 48 h 148"/>
                <a:gd name="T10" fmla="*/ 18 w 163"/>
                <a:gd name="T11" fmla="*/ 55 h 148"/>
                <a:gd name="T12" fmla="*/ 35 w 163"/>
                <a:gd name="T13" fmla="*/ 54 h 148"/>
                <a:gd name="T14" fmla="*/ 33 w 163"/>
                <a:gd name="T15" fmla="*/ 46 h 148"/>
                <a:gd name="T16" fmla="*/ 31 w 163"/>
                <a:gd name="T17" fmla="*/ 40 h 148"/>
                <a:gd name="T18" fmla="*/ 29 w 163"/>
                <a:gd name="T19" fmla="*/ 35 h 148"/>
                <a:gd name="T20" fmla="*/ 27 w 163"/>
                <a:gd name="T21" fmla="*/ 29 h 148"/>
                <a:gd name="T22" fmla="*/ 0 w 163"/>
                <a:gd name="T23" fmla="*/ 76 h 148"/>
                <a:gd name="T24" fmla="*/ 70 w 163"/>
                <a:gd name="T25" fmla="*/ 59 h 148"/>
                <a:gd name="T26" fmla="*/ 72 w 163"/>
                <a:gd name="T27" fmla="*/ 52 h 148"/>
                <a:gd name="T28" fmla="*/ 74 w 163"/>
                <a:gd name="T29" fmla="*/ 44 h 148"/>
                <a:gd name="T30" fmla="*/ 76 w 163"/>
                <a:gd name="T31" fmla="*/ 38 h 148"/>
                <a:gd name="T32" fmla="*/ 78 w 163"/>
                <a:gd name="T33" fmla="*/ 33 h 148"/>
                <a:gd name="T34" fmla="*/ 62 w 163"/>
                <a:gd name="T35" fmla="*/ 31 h 148"/>
                <a:gd name="T36" fmla="*/ 60 w 163"/>
                <a:gd name="T37" fmla="*/ 37 h 148"/>
                <a:gd name="T38" fmla="*/ 58 w 163"/>
                <a:gd name="T39" fmla="*/ 44 h 148"/>
                <a:gd name="T40" fmla="*/ 56 w 163"/>
                <a:gd name="T41" fmla="*/ 52 h 148"/>
                <a:gd name="T42" fmla="*/ 53 w 163"/>
                <a:gd name="T43" fmla="*/ 59 h 148"/>
                <a:gd name="T44" fmla="*/ 68 w 163"/>
                <a:gd name="T45" fmla="*/ 141 h 148"/>
                <a:gd name="T46" fmla="*/ 87 w 163"/>
                <a:gd name="T47" fmla="*/ 88 h 148"/>
                <a:gd name="T48" fmla="*/ 82 w 163"/>
                <a:gd name="T49" fmla="*/ 84 h 148"/>
                <a:gd name="T50" fmla="*/ 6 w 163"/>
                <a:gd name="T51" fmla="*/ 84 h 148"/>
                <a:gd name="T52" fmla="*/ 4 w 163"/>
                <a:gd name="T53" fmla="*/ 90 h 148"/>
                <a:gd name="T54" fmla="*/ 22 w 163"/>
                <a:gd name="T55" fmla="*/ 126 h 148"/>
                <a:gd name="T56" fmla="*/ 66 w 163"/>
                <a:gd name="T57" fmla="*/ 99 h 148"/>
                <a:gd name="T58" fmla="*/ 22 w 163"/>
                <a:gd name="T59" fmla="*/ 126 h 148"/>
                <a:gd name="T60" fmla="*/ 126 w 163"/>
                <a:gd name="T61" fmla="*/ 63 h 148"/>
                <a:gd name="T62" fmla="*/ 130 w 163"/>
                <a:gd name="T63" fmla="*/ 71 h 148"/>
                <a:gd name="T64" fmla="*/ 134 w 163"/>
                <a:gd name="T65" fmla="*/ 78 h 148"/>
                <a:gd name="T66" fmla="*/ 140 w 163"/>
                <a:gd name="T67" fmla="*/ 86 h 148"/>
                <a:gd name="T68" fmla="*/ 143 w 163"/>
                <a:gd name="T69" fmla="*/ 92 h 148"/>
                <a:gd name="T70" fmla="*/ 145 w 163"/>
                <a:gd name="T71" fmla="*/ 97 h 148"/>
                <a:gd name="T72" fmla="*/ 147 w 163"/>
                <a:gd name="T73" fmla="*/ 103 h 148"/>
                <a:gd name="T74" fmla="*/ 147 w 163"/>
                <a:gd name="T75" fmla="*/ 111 h 148"/>
                <a:gd name="T76" fmla="*/ 145 w 163"/>
                <a:gd name="T77" fmla="*/ 116 h 148"/>
                <a:gd name="T78" fmla="*/ 140 w 163"/>
                <a:gd name="T79" fmla="*/ 120 h 148"/>
                <a:gd name="T80" fmla="*/ 132 w 163"/>
                <a:gd name="T81" fmla="*/ 120 h 148"/>
                <a:gd name="T82" fmla="*/ 124 w 163"/>
                <a:gd name="T83" fmla="*/ 118 h 148"/>
                <a:gd name="T84" fmla="*/ 118 w 163"/>
                <a:gd name="T85" fmla="*/ 116 h 148"/>
                <a:gd name="T86" fmla="*/ 120 w 163"/>
                <a:gd name="T87" fmla="*/ 135 h 148"/>
                <a:gd name="T88" fmla="*/ 128 w 163"/>
                <a:gd name="T89" fmla="*/ 137 h 148"/>
                <a:gd name="T90" fmla="*/ 136 w 163"/>
                <a:gd name="T91" fmla="*/ 137 h 148"/>
                <a:gd name="T92" fmla="*/ 145 w 163"/>
                <a:gd name="T93" fmla="*/ 137 h 148"/>
                <a:gd name="T94" fmla="*/ 151 w 163"/>
                <a:gd name="T95" fmla="*/ 135 h 148"/>
                <a:gd name="T96" fmla="*/ 155 w 163"/>
                <a:gd name="T97" fmla="*/ 129 h 148"/>
                <a:gd name="T98" fmla="*/ 159 w 163"/>
                <a:gd name="T99" fmla="*/ 124 h 148"/>
                <a:gd name="T100" fmla="*/ 163 w 163"/>
                <a:gd name="T101" fmla="*/ 118 h 148"/>
                <a:gd name="T102" fmla="*/ 163 w 163"/>
                <a:gd name="T103" fmla="*/ 111 h 148"/>
                <a:gd name="T104" fmla="*/ 163 w 163"/>
                <a:gd name="T105" fmla="*/ 103 h 148"/>
                <a:gd name="T106" fmla="*/ 161 w 163"/>
                <a:gd name="T107" fmla="*/ 95 h 148"/>
                <a:gd name="T108" fmla="*/ 159 w 163"/>
                <a:gd name="T109" fmla="*/ 90 h 148"/>
                <a:gd name="T110" fmla="*/ 157 w 163"/>
                <a:gd name="T111" fmla="*/ 82 h 148"/>
                <a:gd name="T112" fmla="*/ 153 w 163"/>
                <a:gd name="T113" fmla="*/ 76 h 148"/>
                <a:gd name="T114" fmla="*/ 149 w 163"/>
                <a:gd name="T115" fmla="*/ 71 h 148"/>
                <a:gd name="T116" fmla="*/ 145 w 163"/>
                <a:gd name="T117" fmla="*/ 65 h 148"/>
                <a:gd name="T118" fmla="*/ 145 w 163"/>
                <a:gd name="T119" fmla="*/ 57 h 148"/>
                <a:gd name="T120" fmla="*/ 95 w 163"/>
                <a:gd name="T121" fmla="*/ 4 h 148"/>
                <a:gd name="T122" fmla="*/ 111 w 163"/>
                <a:gd name="T123" fmla="*/ 21 h 148"/>
                <a:gd name="T124" fmla="*/ 140 w 163"/>
                <a:gd name="T125" fmla="*/ 19 h 14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63" h="148">
                  <a:moveTo>
                    <a:pt x="37" y="12"/>
                  </a:moveTo>
                  <a:lnTo>
                    <a:pt x="4" y="12"/>
                  </a:lnTo>
                  <a:lnTo>
                    <a:pt x="4" y="27"/>
                  </a:lnTo>
                  <a:lnTo>
                    <a:pt x="87" y="27"/>
                  </a:lnTo>
                  <a:lnTo>
                    <a:pt x="87" y="12"/>
                  </a:lnTo>
                  <a:lnTo>
                    <a:pt x="53" y="12"/>
                  </a:lnTo>
                  <a:lnTo>
                    <a:pt x="53" y="0"/>
                  </a:lnTo>
                  <a:lnTo>
                    <a:pt x="37" y="0"/>
                  </a:lnTo>
                  <a:lnTo>
                    <a:pt x="37" y="12"/>
                  </a:lnTo>
                  <a:close/>
                  <a:moveTo>
                    <a:pt x="10" y="33"/>
                  </a:moveTo>
                  <a:lnTo>
                    <a:pt x="10" y="35"/>
                  </a:lnTo>
                  <a:lnTo>
                    <a:pt x="12" y="35"/>
                  </a:lnTo>
                  <a:lnTo>
                    <a:pt x="12" y="37"/>
                  </a:lnTo>
                  <a:lnTo>
                    <a:pt x="12" y="38"/>
                  </a:lnTo>
                  <a:lnTo>
                    <a:pt x="12" y="40"/>
                  </a:lnTo>
                  <a:lnTo>
                    <a:pt x="14" y="40"/>
                  </a:lnTo>
                  <a:lnTo>
                    <a:pt x="14" y="42"/>
                  </a:lnTo>
                  <a:lnTo>
                    <a:pt x="14" y="44"/>
                  </a:lnTo>
                  <a:lnTo>
                    <a:pt x="14" y="46"/>
                  </a:lnTo>
                  <a:lnTo>
                    <a:pt x="16" y="48"/>
                  </a:lnTo>
                  <a:lnTo>
                    <a:pt x="16" y="50"/>
                  </a:lnTo>
                  <a:lnTo>
                    <a:pt x="16" y="52"/>
                  </a:lnTo>
                  <a:lnTo>
                    <a:pt x="18" y="54"/>
                  </a:lnTo>
                  <a:lnTo>
                    <a:pt x="18" y="55"/>
                  </a:lnTo>
                  <a:lnTo>
                    <a:pt x="18" y="57"/>
                  </a:lnTo>
                  <a:lnTo>
                    <a:pt x="18" y="59"/>
                  </a:lnTo>
                  <a:lnTo>
                    <a:pt x="35" y="55"/>
                  </a:lnTo>
                  <a:lnTo>
                    <a:pt x="35" y="54"/>
                  </a:lnTo>
                  <a:lnTo>
                    <a:pt x="35" y="52"/>
                  </a:lnTo>
                  <a:lnTo>
                    <a:pt x="33" y="50"/>
                  </a:lnTo>
                  <a:lnTo>
                    <a:pt x="33" y="48"/>
                  </a:lnTo>
                  <a:lnTo>
                    <a:pt x="33" y="46"/>
                  </a:lnTo>
                  <a:lnTo>
                    <a:pt x="33" y="44"/>
                  </a:lnTo>
                  <a:lnTo>
                    <a:pt x="31" y="44"/>
                  </a:lnTo>
                  <a:lnTo>
                    <a:pt x="31" y="42"/>
                  </a:lnTo>
                  <a:lnTo>
                    <a:pt x="31" y="40"/>
                  </a:lnTo>
                  <a:lnTo>
                    <a:pt x="31" y="38"/>
                  </a:lnTo>
                  <a:lnTo>
                    <a:pt x="29" y="38"/>
                  </a:lnTo>
                  <a:lnTo>
                    <a:pt x="29" y="37"/>
                  </a:lnTo>
                  <a:lnTo>
                    <a:pt x="29" y="35"/>
                  </a:lnTo>
                  <a:lnTo>
                    <a:pt x="29" y="33"/>
                  </a:lnTo>
                  <a:lnTo>
                    <a:pt x="27" y="33"/>
                  </a:lnTo>
                  <a:lnTo>
                    <a:pt x="27" y="31"/>
                  </a:lnTo>
                  <a:lnTo>
                    <a:pt x="27" y="29"/>
                  </a:lnTo>
                  <a:lnTo>
                    <a:pt x="10" y="33"/>
                  </a:lnTo>
                  <a:close/>
                  <a:moveTo>
                    <a:pt x="51" y="61"/>
                  </a:moveTo>
                  <a:lnTo>
                    <a:pt x="0" y="61"/>
                  </a:lnTo>
                  <a:lnTo>
                    <a:pt x="0" y="76"/>
                  </a:lnTo>
                  <a:lnTo>
                    <a:pt x="89" y="76"/>
                  </a:lnTo>
                  <a:lnTo>
                    <a:pt x="89" y="61"/>
                  </a:lnTo>
                  <a:lnTo>
                    <a:pt x="70" y="61"/>
                  </a:lnTo>
                  <a:lnTo>
                    <a:pt x="70" y="59"/>
                  </a:lnTo>
                  <a:lnTo>
                    <a:pt x="70" y="57"/>
                  </a:lnTo>
                  <a:lnTo>
                    <a:pt x="72" y="55"/>
                  </a:lnTo>
                  <a:lnTo>
                    <a:pt x="72" y="54"/>
                  </a:lnTo>
                  <a:lnTo>
                    <a:pt x="72" y="52"/>
                  </a:lnTo>
                  <a:lnTo>
                    <a:pt x="74" y="50"/>
                  </a:lnTo>
                  <a:lnTo>
                    <a:pt x="74" y="48"/>
                  </a:lnTo>
                  <a:lnTo>
                    <a:pt x="74" y="46"/>
                  </a:lnTo>
                  <a:lnTo>
                    <a:pt x="74" y="44"/>
                  </a:lnTo>
                  <a:lnTo>
                    <a:pt x="76" y="44"/>
                  </a:lnTo>
                  <a:lnTo>
                    <a:pt x="76" y="42"/>
                  </a:lnTo>
                  <a:lnTo>
                    <a:pt x="76" y="40"/>
                  </a:lnTo>
                  <a:lnTo>
                    <a:pt x="76" y="38"/>
                  </a:lnTo>
                  <a:lnTo>
                    <a:pt x="78" y="38"/>
                  </a:lnTo>
                  <a:lnTo>
                    <a:pt x="78" y="37"/>
                  </a:lnTo>
                  <a:lnTo>
                    <a:pt x="78" y="35"/>
                  </a:lnTo>
                  <a:lnTo>
                    <a:pt x="78" y="33"/>
                  </a:lnTo>
                  <a:lnTo>
                    <a:pt x="80" y="33"/>
                  </a:lnTo>
                  <a:lnTo>
                    <a:pt x="64" y="27"/>
                  </a:lnTo>
                  <a:lnTo>
                    <a:pt x="64" y="29"/>
                  </a:lnTo>
                  <a:lnTo>
                    <a:pt x="62" y="31"/>
                  </a:lnTo>
                  <a:lnTo>
                    <a:pt x="62" y="33"/>
                  </a:lnTo>
                  <a:lnTo>
                    <a:pt x="62" y="35"/>
                  </a:lnTo>
                  <a:lnTo>
                    <a:pt x="62" y="37"/>
                  </a:lnTo>
                  <a:lnTo>
                    <a:pt x="60" y="37"/>
                  </a:lnTo>
                  <a:lnTo>
                    <a:pt x="60" y="38"/>
                  </a:lnTo>
                  <a:lnTo>
                    <a:pt x="60" y="40"/>
                  </a:lnTo>
                  <a:lnTo>
                    <a:pt x="60" y="42"/>
                  </a:lnTo>
                  <a:lnTo>
                    <a:pt x="58" y="44"/>
                  </a:lnTo>
                  <a:lnTo>
                    <a:pt x="58" y="46"/>
                  </a:lnTo>
                  <a:lnTo>
                    <a:pt x="58" y="48"/>
                  </a:lnTo>
                  <a:lnTo>
                    <a:pt x="56" y="50"/>
                  </a:lnTo>
                  <a:lnTo>
                    <a:pt x="56" y="52"/>
                  </a:lnTo>
                  <a:lnTo>
                    <a:pt x="56" y="54"/>
                  </a:lnTo>
                  <a:lnTo>
                    <a:pt x="53" y="55"/>
                  </a:lnTo>
                  <a:lnTo>
                    <a:pt x="53" y="57"/>
                  </a:lnTo>
                  <a:lnTo>
                    <a:pt x="53" y="59"/>
                  </a:lnTo>
                  <a:lnTo>
                    <a:pt x="53" y="61"/>
                  </a:lnTo>
                  <a:lnTo>
                    <a:pt x="51" y="61"/>
                  </a:lnTo>
                  <a:close/>
                  <a:moveTo>
                    <a:pt x="22" y="141"/>
                  </a:moveTo>
                  <a:lnTo>
                    <a:pt x="68" y="141"/>
                  </a:lnTo>
                  <a:lnTo>
                    <a:pt x="68" y="148"/>
                  </a:lnTo>
                  <a:lnTo>
                    <a:pt x="87" y="148"/>
                  </a:lnTo>
                  <a:lnTo>
                    <a:pt x="87" y="90"/>
                  </a:lnTo>
                  <a:lnTo>
                    <a:pt x="87" y="88"/>
                  </a:lnTo>
                  <a:lnTo>
                    <a:pt x="87" y="86"/>
                  </a:lnTo>
                  <a:lnTo>
                    <a:pt x="85" y="86"/>
                  </a:lnTo>
                  <a:lnTo>
                    <a:pt x="85" y="84"/>
                  </a:lnTo>
                  <a:lnTo>
                    <a:pt x="82" y="84"/>
                  </a:lnTo>
                  <a:lnTo>
                    <a:pt x="80" y="84"/>
                  </a:lnTo>
                  <a:lnTo>
                    <a:pt x="10" y="84"/>
                  </a:lnTo>
                  <a:lnTo>
                    <a:pt x="8" y="84"/>
                  </a:lnTo>
                  <a:lnTo>
                    <a:pt x="6" y="84"/>
                  </a:lnTo>
                  <a:lnTo>
                    <a:pt x="6" y="86"/>
                  </a:lnTo>
                  <a:lnTo>
                    <a:pt x="4" y="86"/>
                  </a:lnTo>
                  <a:lnTo>
                    <a:pt x="4" y="88"/>
                  </a:lnTo>
                  <a:lnTo>
                    <a:pt x="4" y="90"/>
                  </a:lnTo>
                  <a:lnTo>
                    <a:pt x="4" y="148"/>
                  </a:lnTo>
                  <a:lnTo>
                    <a:pt x="22" y="148"/>
                  </a:lnTo>
                  <a:lnTo>
                    <a:pt x="22" y="141"/>
                  </a:lnTo>
                  <a:close/>
                  <a:moveTo>
                    <a:pt x="22" y="126"/>
                  </a:moveTo>
                  <a:lnTo>
                    <a:pt x="22" y="101"/>
                  </a:lnTo>
                  <a:lnTo>
                    <a:pt x="22" y="99"/>
                  </a:lnTo>
                  <a:lnTo>
                    <a:pt x="24" y="99"/>
                  </a:lnTo>
                  <a:lnTo>
                    <a:pt x="66" y="99"/>
                  </a:lnTo>
                  <a:lnTo>
                    <a:pt x="68" y="99"/>
                  </a:lnTo>
                  <a:lnTo>
                    <a:pt x="68" y="101"/>
                  </a:lnTo>
                  <a:lnTo>
                    <a:pt x="68" y="126"/>
                  </a:lnTo>
                  <a:lnTo>
                    <a:pt x="22" y="126"/>
                  </a:lnTo>
                  <a:close/>
                  <a:moveTo>
                    <a:pt x="140" y="19"/>
                  </a:moveTo>
                  <a:lnTo>
                    <a:pt x="126" y="59"/>
                  </a:lnTo>
                  <a:lnTo>
                    <a:pt x="126" y="61"/>
                  </a:lnTo>
                  <a:lnTo>
                    <a:pt x="126" y="63"/>
                  </a:lnTo>
                  <a:lnTo>
                    <a:pt x="126" y="65"/>
                  </a:lnTo>
                  <a:lnTo>
                    <a:pt x="126" y="67"/>
                  </a:lnTo>
                  <a:lnTo>
                    <a:pt x="128" y="69"/>
                  </a:lnTo>
                  <a:lnTo>
                    <a:pt x="130" y="71"/>
                  </a:lnTo>
                  <a:lnTo>
                    <a:pt x="130" y="73"/>
                  </a:lnTo>
                  <a:lnTo>
                    <a:pt x="132" y="74"/>
                  </a:lnTo>
                  <a:lnTo>
                    <a:pt x="134" y="76"/>
                  </a:lnTo>
                  <a:lnTo>
                    <a:pt x="134" y="78"/>
                  </a:lnTo>
                  <a:lnTo>
                    <a:pt x="136" y="80"/>
                  </a:lnTo>
                  <a:lnTo>
                    <a:pt x="138" y="82"/>
                  </a:lnTo>
                  <a:lnTo>
                    <a:pt x="138" y="84"/>
                  </a:lnTo>
                  <a:lnTo>
                    <a:pt x="140" y="86"/>
                  </a:lnTo>
                  <a:lnTo>
                    <a:pt x="140" y="88"/>
                  </a:lnTo>
                  <a:lnTo>
                    <a:pt x="140" y="90"/>
                  </a:lnTo>
                  <a:lnTo>
                    <a:pt x="143" y="90"/>
                  </a:lnTo>
                  <a:lnTo>
                    <a:pt x="143" y="92"/>
                  </a:lnTo>
                  <a:lnTo>
                    <a:pt x="143" y="93"/>
                  </a:lnTo>
                  <a:lnTo>
                    <a:pt x="145" y="93"/>
                  </a:lnTo>
                  <a:lnTo>
                    <a:pt x="145" y="95"/>
                  </a:lnTo>
                  <a:lnTo>
                    <a:pt x="145" y="97"/>
                  </a:lnTo>
                  <a:lnTo>
                    <a:pt x="145" y="99"/>
                  </a:lnTo>
                  <a:lnTo>
                    <a:pt x="147" y="99"/>
                  </a:lnTo>
                  <a:lnTo>
                    <a:pt x="147" y="101"/>
                  </a:lnTo>
                  <a:lnTo>
                    <a:pt x="147" y="103"/>
                  </a:lnTo>
                  <a:lnTo>
                    <a:pt x="147" y="105"/>
                  </a:lnTo>
                  <a:lnTo>
                    <a:pt x="147" y="107"/>
                  </a:lnTo>
                  <a:lnTo>
                    <a:pt x="147" y="109"/>
                  </a:lnTo>
                  <a:lnTo>
                    <a:pt x="147" y="111"/>
                  </a:lnTo>
                  <a:lnTo>
                    <a:pt x="147" y="112"/>
                  </a:lnTo>
                  <a:lnTo>
                    <a:pt x="147" y="114"/>
                  </a:lnTo>
                  <a:lnTo>
                    <a:pt x="145" y="114"/>
                  </a:lnTo>
                  <a:lnTo>
                    <a:pt x="145" y="116"/>
                  </a:lnTo>
                  <a:lnTo>
                    <a:pt x="145" y="118"/>
                  </a:lnTo>
                  <a:lnTo>
                    <a:pt x="143" y="118"/>
                  </a:lnTo>
                  <a:lnTo>
                    <a:pt x="143" y="120"/>
                  </a:lnTo>
                  <a:lnTo>
                    <a:pt x="140" y="120"/>
                  </a:lnTo>
                  <a:lnTo>
                    <a:pt x="138" y="120"/>
                  </a:lnTo>
                  <a:lnTo>
                    <a:pt x="136" y="120"/>
                  </a:lnTo>
                  <a:lnTo>
                    <a:pt x="134" y="120"/>
                  </a:lnTo>
                  <a:lnTo>
                    <a:pt x="132" y="120"/>
                  </a:lnTo>
                  <a:lnTo>
                    <a:pt x="130" y="120"/>
                  </a:lnTo>
                  <a:lnTo>
                    <a:pt x="128" y="120"/>
                  </a:lnTo>
                  <a:lnTo>
                    <a:pt x="126" y="118"/>
                  </a:lnTo>
                  <a:lnTo>
                    <a:pt x="124" y="118"/>
                  </a:lnTo>
                  <a:lnTo>
                    <a:pt x="122" y="118"/>
                  </a:lnTo>
                  <a:lnTo>
                    <a:pt x="122" y="116"/>
                  </a:lnTo>
                  <a:lnTo>
                    <a:pt x="120" y="116"/>
                  </a:lnTo>
                  <a:lnTo>
                    <a:pt x="118" y="116"/>
                  </a:lnTo>
                  <a:lnTo>
                    <a:pt x="118" y="114"/>
                  </a:lnTo>
                  <a:lnTo>
                    <a:pt x="116" y="133"/>
                  </a:lnTo>
                  <a:lnTo>
                    <a:pt x="118" y="133"/>
                  </a:lnTo>
                  <a:lnTo>
                    <a:pt x="120" y="135"/>
                  </a:lnTo>
                  <a:lnTo>
                    <a:pt x="122" y="135"/>
                  </a:lnTo>
                  <a:lnTo>
                    <a:pt x="124" y="135"/>
                  </a:lnTo>
                  <a:lnTo>
                    <a:pt x="126" y="135"/>
                  </a:lnTo>
                  <a:lnTo>
                    <a:pt x="128" y="137"/>
                  </a:lnTo>
                  <a:lnTo>
                    <a:pt x="130" y="137"/>
                  </a:lnTo>
                  <a:lnTo>
                    <a:pt x="132" y="137"/>
                  </a:lnTo>
                  <a:lnTo>
                    <a:pt x="134" y="137"/>
                  </a:lnTo>
                  <a:lnTo>
                    <a:pt x="136" y="137"/>
                  </a:lnTo>
                  <a:lnTo>
                    <a:pt x="138" y="137"/>
                  </a:lnTo>
                  <a:lnTo>
                    <a:pt x="140" y="137"/>
                  </a:lnTo>
                  <a:lnTo>
                    <a:pt x="143" y="137"/>
                  </a:lnTo>
                  <a:lnTo>
                    <a:pt x="145" y="137"/>
                  </a:lnTo>
                  <a:lnTo>
                    <a:pt x="147" y="137"/>
                  </a:lnTo>
                  <a:lnTo>
                    <a:pt x="147" y="135"/>
                  </a:lnTo>
                  <a:lnTo>
                    <a:pt x="149" y="135"/>
                  </a:lnTo>
                  <a:lnTo>
                    <a:pt x="151" y="135"/>
                  </a:lnTo>
                  <a:lnTo>
                    <a:pt x="151" y="133"/>
                  </a:lnTo>
                  <a:lnTo>
                    <a:pt x="153" y="133"/>
                  </a:lnTo>
                  <a:lnTo>
                    <a:pt x="155" y="131"/>
                  </a:lnTo>
                  <a:lnTo>
                    <a:pt x="155" y="129"/>
                  </a:lnTo>
                  <a:lnTo>
                    <a:pt x="157" y="129"/>
                  </a:lnTo>
                  <a:lnTo>
                    <a:pt x="157" y="128"/>
                  </a:lnTo>
                  <a:lnTo>
                    <a:pt x="159" y="126"/>
                  </a:lnTo>
                  <a:lnTo>
                    <a:pt x="159" y="124"/>
                  </a:lnTo>
                  <a:lnTo>
                    <a:pt x="161" y="124"/>
                  </a:lnTo>
                  <a:lnTo>
                    <a:pt x="161" y="122"/>
                  </a:lnTo>
                  <a:lnTo>
                    <a:pt x="161" y="120"/>
                  </a:lnTo>
                  <a:lnTo>
                    <a:pt x="163" y="118"/>
                  </a:lnTo>
                  <a:lnTo>
                    <a:pt x="163" y="116"/>
                  </a:lnTo>
                  <a:lnTo>
                    <a:pt x="163" y="114"/>
                  </a:lnTo>
                  <a:lnTo>
                    <a:pt x="163" y="112"/>
                  </a:lnTo>
                  <a:lnTo>
                    <a:pt x="163" y="111"/>
                  </a:lnTo>
                  <a:lnTo>
                    <a:pt x="163" y="109"/>
                  </a:lnTo>
                  <a:lnTo>
                    <a:pt x="163" y="107"/>
                  </a:lnTo>
                  <a:lnTo>
                    <a:pt x="163" y="105"/>
                  </a:lnTo>
                  <a:lnTo>
                    <a:pt x="163" y="103"/>
                  </a:lnTo>
                  <a:lnTo>
                    <a:pt x="163" y="101"/>
                  </a:lnTo>
                  <a:lnTo>
                    <a:pt x="163" y="99"/>
                  </a:lnTo>
                  <a:lnTo>
                    <a:pt x="163" y="97"/>
                  </a:lnTo>
                  <a:lnTo>
                    <a:pt x="161" y="95"/>
                  </a:lnTo>
                  <a:lnTo>
                    <a:pt x="161" y="93"/>
                  </a:lnTo>
                  <a:lnTo>
                    <a:pt x="161" y="92"/>
                  </a:lnTo>
                  <a:lnTo>
                    <a:pt x="161" y="90"/>
                  </a:lnTo>
                  <a:lnTo>
                    <a:pt x="159" y="90"/>
                  </a:lnTo>
                  <a:lnTo>
                    <a:pt x="159" y="88"/>
                  </a:lnTo>
                  <a:lnTo>
                    <a:pt x="159" y="86"/>
                  </a:lnTo>
                  <a:lnTo>
                    <a:pt x="157" y="84"/>
                  </a:lnTo>
                  <a:lnTo>
                    <a:pt x="157" y="82"/>
                  </a:lnTo>
                  <a:lnTo>
                    <a:pt x="157" y="80"/>
                  </a:lnTo>
                  <a:lnTo>
                    <a:pt x="155" y="80"/>
                  </a:lnTo>
                  <a:lnTo>
                    <a:pt x="155" y="78"/>
                  </a:lnTo>
                  <a:lnTo>
                    <a:pt x="153" y="76"/>
                  </a:lnTo>
                  <a:lnTo>
                    <a:pt x="153" y="74"/>
                  </a:lnTo>
                  <a:lnTo>
                    <a:pt x="151" y="74"/>
                  </a:lnTo>
                  <a:lnTo>
                    <a:pt x="151" y="73"/>
                  </a:lnTo>
                  <a:lnTo>
                    <a:pt x="149" y="71"/>
                  </a:lnTo>
                  <a:lnTo>
                    <a:pt x="149" y="69"/>
                  </a:lnTo>
                  <a:lnTo>
                    <a:pt x="147" y="69"/>
                  </a:lnTo>
                  <a:lnTo>
                    <a:pt x="147" y="67"/>
                  </a:lnTo>
                  <a:lnTo>
                    <a:pt x="145" y="65"/>
                  </a:lnTo>
                  <a:lnTo>
                    <a:pt x="145" y="63"/>
                  </a:lnTo>
                  <a:lnTo>
                    <a:pt x="145" y="61"/>
                  </a:lnTo>
                  <a:lnTo>
                    <a:pt x="145" y="59"/>
                  </a:lnTo>
                  <a:lnTo>
                    <a:pt x="145" y="57"/>
                  </a:lnTo>
                  <a:lnTo>
                    <a:pt x="161" y="12"/>
                  </a:lnTo>
                  <a:lnTo>
                    <a:pt x="149" y="4"/>
                  </a:lnTo>
                  <a:lnTo>
                    <a:pt x="97" y="4"/>
                  </a:lnTo>
                  <a:lnTo>
                    <a:pt x="95" y="4"/>
                  </a:lnTo>
                  <a:lnTo>
                    <a:pt x="93" y="6"/>
                  </a:lnTo>
                  <a:lnTo>
                    <a:pt x="93" y="148"/>
                  </a:lnTo>
                  <a:lnTo>
                    <a:pt x="111" y="148"/>
                  </a:lnTo>
                  <a:lnTo>
                    <a:pt x="111" y="21"/>
                  </a:lnTo>
                  <a:lnTo>
                    <a:pt x="114" y="21"/>
                  </a:lnTo>
                  <a:lnTo>
                    <a:pt x="114" y="19"/>
                  </a:lnTo>
                  <a:lnTo>
                    <a:pt x="116" y="19"/>
                  </a:lnTo>
                  <a:lnTo>
                    <a:pt x="140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TW" altLang="en-US" sz="1600">
                <a:solidFill>
                  <a:prstClr val="black"/>
                </a:solidFill>
                <a:latin typeface="Times New Roman" panose="02020603050405020304" pitchFamily="18" charset="0"/>
                <a:ea typeface="華康隸書體" charset="-120"/>
              </a:endParaRPr>
            </a:p>
          </p:txBody>
        </p:sp>
        <p:pic>
          <p:nvPicPr>
            <p:cNvPr id="11" name="Picture 23" descr="MOEA_logo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0" y="154"/>
              <a:ext cx="432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2" name="圖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5" y="5609183"/>
            <a:ext cx="1224136" cy="853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10080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FC762E-9591-459C-A0E7-D3FAADB0F7BD}" type="datetime1">
              <a:rPr lang="zh-TW" altLang="en-US">
                <a:solidFill>
                  <a:prstClr val="black"/>
                </a:solidFill>
              </a:rPr>
              <a:pPr>
                <a:defRPr/>
              </a:pPr>
              <a:t>2019/3/19</a:t>
            </a:fld>
            <a:endParaRPr lang="en-US" altLang="zh-TW" dirty="0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487843" y="3933056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dirty="0">
                <a:solidFill>
                  <a:prstClr val="black"/>
                </a:solidFill>
              </a:rPr>
              <a:t> </a:t>
            </a:r>
            <a:fld id="{E49FB89F-49F3-4BB8-BF97-E4CC67ADE481}" type="slidenum">
              <a:rPr lang="en-US" altLang="zh-TW" b="1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zh-TW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813349"/>
      </p:ext>
    </p:extLst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40538" y="76200"/>
            <a:ext cx="2051050" cy="60198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85801" y="76200"/>
            <a:ext cx="6002338" cy="60198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957F2F-7952-4AFE-835A-3C16148DC091}" type="datetime1">
              <a:rPr lang="zh-TW" altLang="en-US">
                <a:solidFill>
                  <a:prstClr val="black"/>
                </a:solidFill>
              </a:rPr>
              <a:pPr>
                <a:defRPr/>
              </a:pPr>
              <a:t>2019/3/19</a:t>
            </a:fld>
            <a:endParaRPr lang="en-US" altLang="zh-TW" dirty="0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487843" y="3933056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dirty="0">
                <a:solidFill>
                  <a:prstClr val="black"/>
                </a:solidFill>
              </a:rPr>
              <a:t> </a:t>
            </a:r>
            <a:fld id="{D0F84915-3B2F-4A7E-B4F3-F20031034F25}" type="slidenum">
              <a:rPr lang="en-US" altLang="zh-TW" b="1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zh-TW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83275"/>
      </p:ext>
    </p:extLst>
  </p:cSld>
  <p:clrMapOvr>
    <a:masterClrMapping/>
  </p:clrMapOvr>
  <p:transition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27113" y="76200"/>
            <a:ext cx="7864475" cy="83185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685800" y="1223965"/>
            <a:ext cx="4025900" cy="487203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864100" y="1223965"/>
            <a:ext cx="4027488" cy="487203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B6E9EE-892C-4C3E-810E-9B7CB8756C79}" type="datetime1">
              <a:rPr lang="zh-TW" altLang="en-US">
                <a:solidFill>
                  <a:prstClr val="black"/>
                </a:solidFill>
              </a:rPr>
              <a:pPr>
                <a:defRPr/>
              </a:pPr>
              <a:t>2019/3/19</a:t>
            </a:fld>
            <a:endParaRPr lang="en-US" altLang="zh-TW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487843" y="3933056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dirty="0">
                <a:solidFill>
                  <a:prstClr val="black"/>
                </a:solidFill>
              </a:rPr>
              <a:t> </a:t>
            </a:r>
            <a:fld id="{ABA01971-E23E-42D6-A60D-4C5625D70F76}" type="slidenum">
              <a:rPr lang="en-US" altLang="zh-TW" b="1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zh-TW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072273"/>
      </p:ext>
    </p:extLst>
  </p:cSld>
  <p:clrMapOvr>
    <a:masterClrMapping/>
  </p:clrMapOvr>
  <p:transition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9"/>
          <p:cNvGrpSpPr>
            <a:grpSpLocks/>
          </p:cNvGrpSpPr>
          <p:nvPr userDrawn="1"/>
        </p:nvGrpSpPr>
        <p:grpSpPr bwMode="auto">
          <a:xfrm>
            <a:off x="0" y="0"/>
            <a:ext cx="2195513" cy="620713"/>
            <a:chOff x="0" y="0"/>
            <a:chExt cx="1392" cy="480"/>
          </a:xfrm>
        </p:grpSpPr>
        <p:sp>
          <p:nvSpPr>
            <p:cNvPr id="5" name="Freeform 20"/>
            <p:cNvSpPr>
              <a:spLocks/>
            </p:cNvSpPr>
            <p:nvPr/>
          </p:nvSpPr>
          <p:spPr bwMode="auto">
            <a:xfrm>
              <a:off x="0" y="0"/>
              <a:ext cx="1144" cy="480"/>
            </a:xfrm>
            <a:custGeom>
              <a:avLst/>
              <a:gdLst>
                <a:gd name="T0" fmla="*/ 0 w 1135"/>
                <a:gd name="T1" fmla="*/ 0 h 445"/>
                <a:gd name="T2" fmla="*/ 6549 w 1135"/>
                <a:gd name="T3" fmla="*/ 0 h 445"/>
                <a:gd name="T4" fmla="*/ 4975 w 1135"/>
                <a:gd name="T5" fmla="*/ 2147483647 h 445"/>
                <a:gd name="T6" fmla="*/ 0 w 1135"/>
                <a:gd name="T7" fmla="*/ 2147483647 h 445"/>
                <a:gd name="T8" fmla="*/ 0 w 1135"/>
                <a:gd name="T9" fmla="*/ 0 h 4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35" h="445">
                  <a:moveTo>
                    <a:pt x="0" y="0"/>
                  </a:moveTo>
                  <a:lnTo>
                    <a:pt x="1135" y="0"/>
                  </a:lnTo>
                  <a:lnTo>
                    <a:pt x="862" y="445"/>
                  </a:lnTo>
                  <a:lnTo>
                    <a:pt x="0" y="4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zh-TW" altLang="en-US" sz="3200">
                <a:solidFill>
                  <a:prstClr val="black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6" name="Freeform 21"/>
            <p:cNvSpPr>
              <a:spLocks noEditPoints="1"/>
            </p:cNvSpPr>
            <p:nvPr/>
          </p:nvSpPr>
          <p:spPr bwMode="auto">
            <a:xfrm>
              <a:off x="122" y="211"/>
              <a:ext cx="168" cy="151"/>
            </a:xfrm>
            <a:custGeom>
              <a:avLst/>
              <a:gdLst>
                <a:gd name="T0" fmla="*/ 60 w 168"/>
                <a:gd name="T1" fmla="*/ 87 h 151"/>
                <a:gd name="T2" fmla="*/ 73 w 168"/>
                <a:gd name="T3" fmla="*/ 75 h 151"/>
                <a:gd name="T4" fmla="*/ 66 w 168"/>
                <a:gd name="T5" fmla="*/ 62 h 151"/>
                <a:gd name="T6" fmla="*/ 50 w 168"/>
                <a:gd name="T7" fmla="*/ 60 h 151"/>
                <a:gd name="T8" fmla="*/ 42 w 168"/>
                <a:gd name="T9" fmla="*/ 60 h 151"/>
                <a:gd name="T10" fmla="*/ 50 w 168"/>
                <a:gd name="T11" fmla="*/ 47 h 151"/>
                <a:gd name="T12" fmla="*/ 58 w 168"/>
                <a:gd name="T13" fmla="*/ 34 h 151"/>
                <a:gd name="T14" fmla="*/ 46 w 168"/>
                <a:gd name="T15" fmla="*/ 19 h 151"/>
                <a:gd name="T16" fmla="*/ 42 w 168"/>
                <a:gd name="T17" fmla="*/ 32 h 151"/>
                <a:gd name="T18" fmla="*/ 33 w 168"/>
                <a:gd name="T19" fmla="*/ 38 h 151"/>
                <a:gd name="T20" fmla="*/ 31 w 168"/>
                <a:gd name="T21" fmla="*/ 30 h 151"/>
                <a:gd name="T22" fmla="*/ 37 w 168"/>
                <a:gd name="T23" fmla="*/ 20 h 151"/>
                <a:gd name="T24" fmla="*/ 44 w 168"/>
                <a:gd name="T25" fmla="*/ 9 h 151"/>
                <a:gd name="T26" fmla="*/ 25 w 168"/>
                <a:gd name="T27" fmla="*/ 9 h 151"/>
                <a:gd name="T28" fmla="*/ 19 w 168"/>
                <a:gd name="T29" fmla="*/ 20 h 151"/>
                <a:gd name="T30" fmla="*/ 11 w 168"/>
                <a:gd name="T31" fmla="*/ 24 h 151"/>
                <a:gd name="T32" fmla="*/ 8 w 168"/>
                <a:gd name="T33" fmla="*/ 41 h 151"/>
                <a:gd name="T34" fmla="*/ 19 w 168"/>
                <a:gd name="T35" fmla="*/ 47 h 151"/>
                <a:gd name="T36" fmla="*/ 25 w 168"/>
                <a:gd name="T37" fmla="*/ 58 h 151"/>
                <a:gd name="T38" fmla="*/ 17 w 168"/>
                <a:gd name="T39" fmla="*/ 68 h 151"/>
                <a:gd name="T40" fmla="*/ 2 w 168"/>
                <a:gd name="T41" fmla="*/ 77 h 151"/>
                <a:gd name="T42" fmla="*/ 13 w 168"/>
                <a:gd name="T43" fmla="*/ 93 h 151"/>
                <a:gd name="T44" fmla="*/ 11 w 168"/>
                <a:gd name="T45" fmla="*/ 108 h 151"/>
                <a:gd name="T46" fmla="*/ 6 w 168"/>
                <a:gd name="T47" fmla="*/ 123 h 151"/>
                <a:gd name="T48" fmla="*/ 2 w 168"/>
                <a:gd name="T49" fmla="*/ 138 h 151"/>
                <a:gd name="T50" fmla="*/ 19 w 168"/>
                <a:gd name="T51" fmla="*/ 134 h 151"/>
                <a:gd name="T52" fmla="*/ 23 w 168"/>
                <a:gd name="T53" fmla="*/ 119 h 151"/>
                <a:gd name="T54" fmla="*/ 25 w 168"/>
                <a:gd name="T55" fmla="*/ 104 h 151"/>
                <a:gd name="T56" fmla="*/ 50 w 168"/>
                <a:gd name="T57" fmla="*/ 96 h 151"/>
                <a:gd name="T58" fmla="*/ 69 w 168"/>
                <a:gd name="T59" fmla="*/ 5 h 151"/>
                <a:gd name="T60" fmla="*/ 79 w 168"/>
                <a:gd name="T61" fmla="*/ 32 h 151"/>
                <a:gd name="T62" fmla="*/ 73 w 168"/>
                <a:gd name="T63" fmla="*/ 43 h 151"/>
                <a:gd name="T64" fmla="*/ 66 w 168"/>
                <a:gd name="T65" fmla="*/ 53 h 151"/>
                <a:gd name="T66" fmla="*/ 73 w 168"/>
                <a:gd name="T67" fmla="*/ 64 h 151"/>
                <a:gd name="T68" fmla="*/ 81 w 168"/>
                <a:gd name="T69" fmla="*/ 77 h 151"/>
                <a:gd name="T70" fmla="*/ 100 w 168"/>
                <a:gd name="T71" fmla="*/ 74 h 151"/>
                <a:gd name="T72" fmla="*/ 91 w 168"/>
                <a:gd name="T73" fmla="*/ 62 h 151"/>
                <a:gd name="T74" fmla="*/ 83 w 168"/>
                <a:gd name="T75" fmla="*/ 53 h 151"/>
                <a:gd name="T76" fmla="*/ 91 w 168"/>
                <a:gd name="T77" fmla="*/ 43 h 151"/>
                <a:gd name="T78" fmla="*/ 98 w 168"/>
                <a:gd name="T79" fmla="*/ 32 h 151"/>
                <a:gd name="T80" fmla="*/ 116 w 168"/>
                <a:gd name="T81" fmla="*/ 26 h 151"/>
                <a:gd name="T82" fmla="*/ 110 w 168"/>
                <a:gd name="T83" fmla="*/ 38 h 151"/>
                <a:gd name="T84" fmla="*/ 100 w 168"/>
                <a:gd name="T85" fmla="*/ 49 h 151"/>
                <a:gd name="T86" fmla="*/ 102 w 168"/>
                <a:gd name="T87" fmla="*/ 58 h 151"/>
                <a:gd name="T88" fmla="*/ 110 w 168"/>
                <a:gd name="T89" fmla="*/ 66 h 151"/>
                <a:gd name="T90" fmla="*/ 118 w 168"/>
                <a:gd name="T91" fmla="*/ 81 h 151"/>
                <a:gd name="T92" fmla="*/ 133 w 168"/>
                <a:gd name="T93" fmla="*/ 72 h 151"/>
                <a:gd name="T94" fmla="*/ 124 w 168"/>
                <a:gd name="T95" fmla="*/ 60 h 151"/>
                <a:gd name="T96" fmla="*/ 118 w 168"/>
                <a:gd name="T97" fmla="*/ 51 h 151"/>
                <a:gd name="T98" fmla="*/ 127 w 168"/>
                <a:gd name="T99" fmla="*/ 41 h 151"/>
                <a:gd name="T100" fmla="*/ 133 w 168"/>
                <a:gd name="T101" fmla="*/ 30 h 151"/>
                <a:gd name="T102" fmla="*/ 145 w 168"/>
                <a:gd name="T103" fmla="*/ 30 h 151"/>
                <a:gd name="T104" fmla="*/ 139 w 168"/>
                <a:gd name="T105" fmla="*/ 43 h 151"/>
                <a:gd name="T106" fmla="*/ 135 w 168"/>
                <a:gd name="T107" fmla="*/ 55 h 151"/>
                <a:gd name="T108" fmla="*/ 143 w 168"/>
                <a:gd name="T109" fmla="*/ 64 h 151"/>
                <a:gd name="T110" fmla="*/ 151 w 168"/>
                <a:gd name="T111" fmla="*/ 77 h 151"/>
                <a:gd name="T112" fmla="*/ 166 w 168"/>
                <a:gd name="T113" fmla="*/ 74 h 151"/>
                <a:gd name="T114" fmla="*/ 158 w 168"/>
                <a:gd name="T115" fmla="*/ 60 h 151"/>
                <a:gd name="T116" fmla="*/ 151 w 168"/>
                <a:gd name="T117" fmla="*/ 51 h 151"/>
                <a:gd name="T118" fmla="*/ 160 w 168"/>
                <a:gd name="T119" fmla="*/ 38 h 151"/>
                <a:gd name="T120" fmla="*/ 166 w 168"/>
                <a:gd name="T121" fmla="*/ 28 h 151"/>
                <a:gd name="T122" fmla="*/ 129 w 168"/>
                <a:gd name="T123" fmla="*/ 102 h 15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68" h="151">
                  <a:moveTo>
                    <a:pt x="31" y="85"/>
                  </a:moveTo>
                  <a:lnTo>
                    <a:pt x="31" y="151"/>
                  </a:lnTo>
                  <a:lnTo>
                    <a:pt x="48" y="151"/>
                  </a:lnTo>
                  <a:lnTo>
                    <a:pt x="48" y="83"/>
                  </a:lnTo>
                  <a:lnTo>
                    <a:pt x="58" y="81"/>
                  </a:lnTo>
                  <a:lnTo>
                    <a:pt x="58" y="83"/>
                  </a:lnTo>
                  <a:lnTo>
                    <a:pt x="58" y="85"/>
                  </a:lnTo>
                  <a:lnTo>
                    <a:pt x="60" y="87"/>
                  </a:lnTo>
                  <a:lnTo>
                    <a:pt x="60" y="89"/>
                  </a:lnTo>
                  <a:lnTo>
                    <a:pt x="75" y="85"/>
                  </a:lnTo>
                  <a:lnTo>
                    <a:pt x="75" y="83"/>
                  </a:lnTo>
                  <a:lnTo>
                    <a:pt x="75" y="81"/>
                  </a:lnTo>
                  <a:lnTo>
                    <a:pt x="73" y="81"/>
                  </a:lnTo>
                  <a:lnTo>
                    <a:pt x="73" y="79"/>
                  </a:lnTo>
                  <a:lnTo>
                    <a:pt x="73" y="77"/>
                  </a:lnTo>
                  <a:lnTo>
                    <a:pt x="73" y="75"/>
                  </a:lnTo>
                  <a:lnTo>
                    <a:pt x="71" y="75"/>
                  </a:lnTo>
                  <a:lnTo>
                    <a:pt x="71" y="74"/>
                  </a:lnTo>
                  <a:lnTo>
                    <a:pt x="71" y="72"/>
                  </a:lnTo>
                  <a:lnTo>
                    <a:pt x="69" y="70"/>
                  </a:lnTo>
                  <a:lnTo>
                    <a:pt x="69" y="68"/>
                  </a:lnTo>
                  <a:lnTo>
                    <a:pt x="69" y="66"/>
                  </a:lnTo>
                  <a:lnTo>
                    <a:pt x="66" y="64"/>
                  </a:lnTo>
                  <a:lnTo>
                    <a:pt x="66" y="62"/>
                  </a:lnTo>
                  <a:lnTo>
                    <a:pt x="64" y="60"/>
                  </a:lnTo>
                  <a:lnTo>
                    <a:pt x="64" y="58"/>
                  </a:lnTo>
                  <a:lnTo>
                    <a:pt x="64" y="56"/>
                  </a:lnTo>
                  <a:lnTo>
                    <a:pt x="62" y="55"/>
                  </a:lnTo>
                  <a:lnTo>
                    <a:pt x="62" y="53"/>
                  </a:lnTo>
                  <a:lnTo>
                    <a:pt x="48" y="58"/>
                  </a:lnTo>
                  <a:lnTo>
                    <a:pt x="48" y="60"/>
                  </a:lnTo>
                  <a:lnTo>
                    <a:pt x="50" y="60"/>
                  </a:lnTo>
                  <a:lnTo>
                    <a:pt x="50" y="62"/>
                  </a:lnTo>
                  <a:lnTo>
                    <a:pt x="50" y="64"/>
                  </a:lnTo>
                  <a:lnTo>
                    <a:pt x="52" y="66"/>
                  </a:lnTo>
                  <a:lnTo>
                    <a:pt x="33" y="68"/>
                  </a:lnTo>
                  <a:lnTo>
                    <a:pt x="35" y="66"/>
                  </a:lnTo>
                  <a:lnTo>
                    <a:pt x="37" y="64"/>
                  </a:lnTo>
                  <a:lnTo>
                    <a:pt x="40" y="62"/>
                  </a:lnTo>
                  <a:lnTo>
                    <a:pt x="42" y="60"/>
                  </a:lnTo>
                  <a:lnTo>
                    <a:pt x="42" y="58"/>
                  </a:lnTo>
                  <a:lnTo>
                    <a:pt x="44" y="56"/>
                  </a:lnTo>
                  <a:lnTo>
                    <a:pt x="44" y="55"/>
                  </a:lnTo>
                  <a:lnTo>
                    <a:pt x="46" y="53"/>
                  </a:lnTo>
                  <a:lnTo>
                    <a:pt x="48" y="53"/>
                  </a:lnTo>
                  <a:lnTo>
                    <a:pt x="48" y="51"/>
                  </a:lnTo>
                  <a:lnTo>
                    <a:pt x="50" y="49"/>
                  </a:lnTo>
                  <a:lnTo>
                    <a:pt x="50" y="47"/>
                  </a:lnTo>
                  <a:lnTo>
                    <a:pt x="52" y="45"/>
                  </a:lnTo>
                  <a:lnTo>
                    <a:pt x="52" y="43"/>
                  </a:lnTo>
                  <a:lnTo>
                    <a:pt x="54" y="41"/>
                  </a:lnTo>
                  <a:lnTo>
                    <a:pt x="54" y="39"/>
                  </a:lnTo>
                  <a:lnTo>
                    <a:pt x="56" y="39"/>
                  </a:lnTo>
                  <a:lnTo>
                    <a:pt x="56" y="38"/>
                  </a:lnTo>
                  <a:lnTo>
                    <a:pt x="56" y="36"/>
                  </a:lnTo>
                  <a:lnTo>
                    <a:pt x="58" y="34"/>
                  </a:lnTo>
                  <a:lnTo>
                    <a:pt x="58" y="32"/>
                  </a:lnTo>
                  <a:lnTo>
                    <a:pt x="60" y="30"/>
                  </a:lnTo>
                  <a:lnTo>
                    <a:pt x="60" y="28"/>
                  </a:lnTo>
                  <a:lnTo>
                    <a:pt x="60" y="26"/>
                  </a:lnTo>
                  <a:lnTo>
                    <a:pt x="62" y="26"/>
                  </a:lnTo>
                  <a:lnTo>
                    <a:pt x="62" y="24"/>
                  </a:lnTo>
                  <a:lnTo>
                    <a:pt x="62" y="22"/>
                  </a:lnTo>
                  <a:lnTo>
                    <a:pt x="46" y="19"/>
                  </a:lnTo>
                  <a:lnTo>
                    <a:pt x="46" y="20"/>
                  </a:lnTo>
                  <a:lnTo>
                    <a:pt x="46" y="22"/>
                  </a:lnTo>
                  <a:lnTo>
                    <a:pt x="44" y="24"/>
                  </a:lnTo>
                  <a:lnTo>
                    <a:pt x="44" y="26"/>
                  </a:lnTo>
                  <a:lnTo>
                    <a:pt x="44" y="28"/>
                  </a:lnTo>
                  <a:lnTo>
                    <a:pt x="42" y="28"/>
                  </a:lnTo>
                  <a:lnTo>
                    <a:pt x="42" y="30"/>
                  </a:lnTo>
                  <a:lnTo>
                    <a:pt x="42" y="32"/>
                  </a:lnTo>
                  <a:lnTo>
                    <a:pt x="40" y="34"/>
                  </a:lnTo>
                  <a:lnTo>
                    <a:pt x="40" y="36"/>
                  </a:lnTo>
                  <a:lnTo>
                    <a:pt x="37" y="38"/>
                  </a:lnTo>
                  <a:lnTo>
                    <a:pt x="37" y="39"/>
                  </a:lnTo>
                  <a:lnTo>
                    <a:pt x="35" y="41"/>
                  </a:lnTo>
                  <a:lnTo>
                    <a:pt x="35" y="39"/>
                  </a:lnTo>
                  <a:lnTo>
                    <a:pt x="33" y="39"/>
                  </a:lnTo>
                  <a:lnTo>
                    <a:pt x="33" y="38"/>
                  </a:lnTo>
                  <a:lnTo>
                    <a:pt x="31" y="38"/>
                  </a:lnTo>
                  <a:lnTo>
                    <a:pt x="29" y="38"/>
                  </a:lnTo>
                  <a:lnTo>
                    <a:pt x="29" y="36"/>
                  </a:lnTo>
                  <a:lnTo>
                    <a:pt x="27" y="36"/>
                  </a:lnTo>
                  <a:lnTo>
                    <a:pt x="29" y="34"/>
                  </a:lnTo>
                  <a:lnTo>
                    <a:pt x="29" y="32"/>
                  </a:lnTo>
                  <a:lnTo>
                    <a:pt x="31" y="32"/>
                  </a:lnTo>
                  <a:lnTo>
                    <a:pt x="31" y="30"/>
                  </a:lnTo>
                  <a:lnTo>
                    <a:pt x="31" y="28"/>
                  </a:lnTo>
                  <a:lnTo>
                    <a:pt x="33" y="28"/>
                  </a:lnTo>
                  <a:lnTo>
                    <a:pt x="33" y="26"/>
                  </a:lnTo>
                  <a:lnTo>
                    <a:pt x="33" y="24"/>
                  </a:lnTo>
                  <a:lnTo>
                    <a:pt x="35" y="24"/>
                  </a:lnTo>
                  <a:lnTo>
                    <a:pt x="35" y="22"/>
                  </a:lnTo>
                  <a:lnTo>
                    <a:pt x="35" y="20"/>
                  </a:lnTo>
                  <a:lnTo>
                    <a:pt x="37" y="20"/>
                  </a:lnTo>
                  <a:lnTo>
                    <a:pt x="37" y="19"/>
                  </a:lnTo>
                  <a:lnTo>
                    <a:pt x="37" y="17"/>
                  </a:lnTo>
                  <a:lnTo>
                    <a:pt x="40" y="17"/>
                  </a:lnTo>
                  <a:lnTo>
                    <a:pt x="40" y="15"/>
                  </a:lnTo>
                  <a:lnTo>
                    <a:pt x="42" y="13"/>
                  </a:lnTo>
                  <a:lnTo>
                    <a:pt x="42" y="11"/>
                  </a:lnTo>
                  <a:lnTo>
                    <a:pt x="42" y="9"/>
                  </a:lnTo>
                  <a:lnTo>
                    <a:pt x="44" y="9"/>
                  </a:lnTo>
                  <a:lnTo>
                    <a:pt x="44" y="7"/>
                  </a:lnTo>
                  <a:lnTo>
                    <a:pt x="29" y="0"/>
                  </a:lnTo>
                  <a:lnTo>
                    <a:pt x="29" y="1"/>
                  </a:lnTo>
                  <a:lnTo>
                    <a:pt x="27" y="1"/>
                  </a:lnTo>
                  <a:lnTo>
                    <a:pt x="27" y="3"/>
                  </a:lnTo>
                  <a:lnTo>
                    <a:pt x="27" y="5"/>
                  </a:lnTo>
                  <a:lnTo>
                    <a:pt x="25" y="7"/>
                  </a:lnTo>
                  <a:lnTo>
                    <a:pt x="25" y="9"/>
                  </a:lnTo>
                  <a:lnTo>
                    <a:pt x="23" y="11"/>
                  </a:lnTo>
                  <a:lnTo>
                    <a:pt x="23" y="13"/>
                  </a:lnTo>
                  <a:lnTo>
                    <a:pt x="23" y="15"/>
                  </a:lnTo>
                  <a:lnTo>
                    <a:pt x="21" y="15"/>
                  </a:lnTo>
                  <a:lnTo>
                    <a:pt x="21" y="17"/>
                  </a:lnTo>
                  <a:lnTo>
                    <a:pt x="21" y="19"/>
                  </a:lnTo>
                  <a:lnTo>
                    <a:pt x="19" y="19"/>
                  </a:lnTo>
                  <a:lnTo>
                    <a:pt x="19" y="20"/>
                  </a:lnTo>
                  <a:lnTo>
                    <a:pt x="19" y="22"/>
                  </a:lnTo>
                  <a:lnTo>
                    <a:pt x="17" y="22"/>
                  </a:lnTo>
                  <a:lnTo>
                    <a:pt x="17" y="24"/>
                  </a:lnTo>
                  <a:lnTo>
                    <a:pt x="17" y="26"/>
                  </a:lnTo>
                  <a:lnTo>
                    <a:pt x="15" y="26"/>
                  </a:lnTo>
                  <a:lnTo>
                    <a:pt x="13" y="26"/>
                  </a:lnTo>
                  <a:lnTo>
                    <a:pt x="13" y="24"/>
                  </a:lnTo>
                  <a:lnTo>
                    <a:pt x="11" y="24"/>
                  </a:lnTo>
                  <a:lnTo>
                    <a:pt x="8" y="24"/>
                  </a:lnTo>
                  <a:lnTo>
                    <a:pt x="8" y="22"/>
                  </a:lnTo>
                  <a:lnTo>
                    <a:pt x="0" y="38"/>
                  </a:lnTo>
                  <a:lnTo>
                    <a:pt x="2" y="38"/>
                  </a:lnTo>
                  <a:lnTo>
                    <a:pt x="4" y="38"/>
                  </a:lnTo>
                  <a:lnTo>
                    <a:pt x="4" y="39"/>
                  </a:lnTo>
                  <a:lnTo>
                    <a:pt x="6" y="39"/>
                  </a:lnTo>
                  <a:lnTo>
                    <a:pt x="8" y="41"/>
                  </a:lnTo>
                  <a:lnTo>
                    <a:pt x="11" y="41"/>
                  </a:lnTo>
                  <a:lnTo>
                    <a:pt x="11" y="43"/>
                  </a:lnTo>
                  <a:lnTo>
                    <a:pt x="13" y="43"/>
                  </a:lnTo>
                  <a:lnTo>
                    <a:pt x="15" y="43"/>
                  </a:lnTo>
                  <a:lnTo>
                    <a:pt x="15" y="45"/>
                  </a:lnTo>
                  <a:lnTo>
                    <a:pt x="17" y="45"/>
                  </a:lnTo>
                  <a:lnTo>
                    <a:pt x="17" y="47"/>
                  </a:lnTo>
                  <a:lnTo>
                    <a:pt x="19" y="47"/>
                  </a:lnTo>
                  <a:lnTo>
                    <a:pt x="19" y="49"/>
                  </a:lnTo>
                  <a:lnTo>
                    <a:pt x="21" y="49"/>
                  </a:lnTo>
                  <a:lnTo>
                    <a:pt x="23" y="51"/>
                  </a:lnTo>
                  <a:lnTo>
                    <a:pt x="25" y="53"/>
                  </a:lnTo>
                  <a:lnTo>
                    <a:pt x="27" y="53"/>
                  </a:lnTo>
                  <a:lnTo>
                    <a:pt x="27" y="55"/>
                  </a:lnTo>
                  <a:lnTo>
                    <a:pt x="25" y="56"/>
                  </a:lnTo>
                  <a:lnTo>
                    <a:pt x="25" y="58"/>
                  </a:lnTo>
                  <a:lnTo>
                    <a:pt x="23" y="58"/>
                  </a:lnTo>
                  <a:lnTo>
                    <a:pt x="23" y="60"/>
                  </a:lnTo>
                  <a:lnTo>
                    <a:pt x="21" y="60"/>
                  </a:lnTo>
                  <a:lnTo>
                    <a:pt x="21" y="62"/>
                  </a:lnTo>
                  <a:lnTo>
                    <a:pt x="19" y="64"/>
                  </a:lnTo>
                  <a:lnTo>
                    <a:pt x="19" y="66"/>
                  </a:lnTo>
                  <a:lnTo>
                    <a:pt x="17" y="66"/>
                  </a:lnTo>
                  <a:lnTo>
                    <a:pt x="17" y="68"/>
                  </a:lnTo>
                  <a:lnTo>
                    <a:pt x="15" y="68"/>
                  </a:lnTo>
                  <a:lnTo>
                    <a:pt x="15" y="70"/>
                  </a:lnTo>
                  <a:lnTo>
                    <a:pt x="13" y="70"/>
                  </a:lnTo>
                  <a:lnTo>
                    <a:pt x="0" y="72"/>
                  </a:lnTo>
                  <a:lnTo>
                    <a:pt x="2" y="72"/>
                  </a:lnTo>
                  <a:lnTo>
                    <a:pt x="2" y="74"/>
                  </a:lnTo>
                  <a:lnTo>
                    <a:pt x="2" y="75"/>
                  </a:lnTo>
                  <a:lnTo>
                    <a:pt x="2" y="77"/>
                  </a:lnTo>
                  <a:lnTo>
                    <a:pt x="2" y="79"/>
                  </a:lnTo>
                  <a:lnTo>
                    <a:pt x="4" y="79"/>
                  </a:lnTo>
                  <a:lnTo>
                    <a:pt x="4" y="81"/>
                  </a:lnTo>
                  <a:lnTo>
                    <a:pt x="4" y="83"/>
                  </a:lnTo>
                  <a:lnTo>
                    <a:pt x="4" y="85"/>
                  </a:lnTo>
                  <a:lnTo>
                    <a:pt x="4" y="87"/>
                  </a:lnTo>
                  <a:lnTo>
                    <a:pt x="31" y="85"/>
                  </a:lnTo>
                  <a:close/>
                  <a:moveTo>
                    <a:pt x="13" y="93"/>
                  </a:moveTo>
                  <a:lnTo>
                    <a:pt x="11" y="94"/>
                  </a:lnTo>
                  <a:lnTo>
                    <a:pt x="11" y="96"/>
                  </a:lnTo>
                  <a:lnTo>
                    <a:pt x="11" y="98"/>
                  </a:lnTo>
                  <a:lnTo>
                    <a:pt x="11" y="100"/>
                  </a:lnTo>
                  <a:lnTo>
                    <a:pt x="11" y="102"/>
                  </a:lnTo>
                  <a:lnTo>
                    <a:pt x="11" y="104"/>
                  </a:lnTo>
                  <a:lnTo>
                    <a:pt x="11" y="106"/>
                  </a:lnTo>
                  <a:lnTo>
                    <a:pt x="11" y="108"/>
                  </a:lnTo>
                  <a:lnTo>
                    <a:pt x="8" y="110"/>
                  </a:lnTo>
                  <a:lnTo>
                    <a:pt x="8" y="112"/>
                  </a:lnTo>
                  <a:lnTo>
                    <a:pt x="8" y="113"/>
                  </a:lnTo>
                  <a:lnTo>
                    <a:pt x="8" y="115"/>
                  </a:lnTo>
                  <a:lnTo>
                    <a:pt x="8" y="117"/>
                  </a:lnTo>
                  <a:lnTo>
                    <a:pt x="6" y="119"/>
                  </a:lnTo>
                  <a:lnTo>
                    <a:pt x="6" y="121"/>
                  </a:lnTo>
                  <a:lnTo>
                    <a:pt x="6" y="123"/>
                  </a:lnTo>
                  <a:lnTo>
                    <a:pt x="6" y="125"/>
                  </a:lnTo>
                  <a:lnTo>
                    <a:pt x="4" y="127"/>
                  </a:lnTo>
                  <a:lnTo>
                    <a:pt x="4" y="129"/>
                  </a:lnTo>
                  <a:lnTo>
                    <a:pt x="4" y="130"/>
                  </a:lnTo>
                  <a:lnTo>
                    <a:pt x="4" y="132"/>
                  </a:lnTo>
                  <a:lnTo>
                    <a:pt x="2" y="134"/>
                  </a:lnTo>
                  <a:lnTo>
                    <a:pt x="2" y="136"/>
                  </a:lnTo>
                  <a:lnTo>
                    <a:pt x="2" y="138"/>
                  </a:lnTo>
                  <a:lnTo>
                    <a:pt x="0" y="140"/>
                  </a:lnTo>
                  <a:lnTo>
                    <a:pt x="17" y="144"/>
                  </a:lnTo>
                  <a:lnTo>
                    <a:pt x="17" y="142"/>
                  </a:lnTo>
                  <a:lnTo>
                    <a:pt x="17" y="140"/>
                  </a:lnTo>
                  <a:lnTo>
                    <a:pt x="17" y="138"/>
                  </a:lnTo>
                  <a:lnTo>
                    <a:pt x="19" y="138"/>
                  </a:lnTo>
                  <a:lnTo>
                    <a:pt x="19" y="136"/>
                  </a:lnTo>
                  <a:lnTo>
                    <a:pt x="19" y="134"/>
                  </a:lnTo>
                  <a:lnTo>
                    <a:pt x="19" y="132"/>
                  </a:lnTo>
                  <a:lnTo>
                    <a:pt x="21" y="130"/>
                  </a:lnTo>
                  <a:lnTo>
                    <a:pt x="21" y="129"/>
                  </a:lnTo>
                  <a:lnTo>
                    <a:pt x="21" y="127"/>
                  </a:lnTo>
                  <a:lnTo>
                    <a:pt x="21" y="125"/>
                  </a:lnTo>
                  <a:lnTo>
                    <a:pt x="23" y="123"/>
                  </a:lnTo>
                  <a:lnTo>
                    <a:pt x="23" y="121"/>
                  </a:lnTo>
                  <a:lnTo>
                    <a:pt x="23" y="119"/>
                  </a:lnTo>
                  <a:lnTo>
                    <a:pt x="23" y="117"/>
                  </a:lnTo>
                  <a:lnTo>
                    <a:pt x="23" y="115"/>
                  </a:lnTo>
                  <a:lnTo>
                    <a:pt x="25" y="113"/>
                  </a:lnTo>
                  <a:lnTo>
                    <a:pt x="25" y="112"/>
                  </a:lnTo>
                  <a:lnTo>
                    <a:pt x="25" y="110"/>
                  </a:lnTo>
                  <a:lnTo>
                    <a:pt x="25" y="108"/>
                  </a:lnTo>
                  <a:lnTo>
                    <a:pt x="25" y="106"/>
                  </a:lnTo>
                  <a:lnTo>
                    <a:pt x="25" y="104"/>
                  </a:lnTo>
                  <a:lnTo>
                    <a:pt x="25" y="102"/>
                  </a:lnTo>
                  <a:lnTo>
                    <a:pt x="27" y="102"/>
                  </a:lnTo>
                  <a:lnTo>
                    <a:pt x="27" y="100"/>
                  </a:lnTo>
                  <a:lnTo>
                    <a:pt x="27" y="98"/>
                  </a:lnTo>
                  <a:lnTo>
                    <a:pt x="27" y="96"/>
                  </a:lnTo>
                  <a:lnTo>
                    <a:pt x="13" y="93"/>
                  </a:lnTo>
                  <a:close/>
                  <a:moveTo>
                    <a:pt x="66" y="93"/>
                  </a:moveTo>
                  <a:lnTo>
                    <a:pt x="50" y="96"/>
                  </a:lnTo>
                  <a:lnTo>
                    <a:pt x="56" y="132"/>
                  </a:lnTo>
                  <a:lnTo>
                    <a:pt x="71" y="129"/>
                  </a:lnTo>
                  <a:lnTo>
                    <a:pt x="66" y="93"/>
                  </a:lnTo>
                  <a:close/>
                  <a:moveTo>
                    <a:pt x="69" y="5"/>
                  </a:moveTo>
                  <a:lnTo>
                    <a:pt x="69" y="20"/>
                  </a:lnTo>
                  <a:lnTo>
                    <a:pt x="166" y="20"/>
                  </a:lnTo>
                  <a:lnTo>
                    <a:pt x="166" y="5"/>
                  </a:lnTo>
                  <a:lnTo>
                    <a:pt x="69" y="5"/>
                  </a:lnTo>
                  <a:close/>
                  <a:moveTo>
                    <a:pt x="83" y="22"/>
                  </a:moveTo>
                  <a:lnTo>
                    <a:pt x="83" y="24"/>
                  </a:lnTo>
                  <a:lnTo>
                    <a:pt x="81" y="24"/>
                  </a:lnTo>
                  <a:lnTo>
                    <a:pt x="81" y="26"/>
                  </a:lnTo>
                  <a:lnTo>
                    <a:pt x="81" y="28"/>
                  </a:lnTo>
                  <a:lnTo>
                    <a:pt x="81" y="30"/>
                  </a:lnTo>
                  <a:lnTo>
                    <a:pt x="79" y="30"/>
                  </a:lnTo>
                  <a:lnTo>
                    <a:pt x="79" y="32"/>
                  </a:lnTo>
                  <a:lnTo>
                    <a:pt x="79" y="34"/>
                  </a:lnTo>
                  <a:lnTo>
                    <a:pt x="77" y="34"/>
                  </a:lnTo>
                  <a:lnTo>
                    <a:pt x="77" y="36"/>
                  </a:lnTo>
                  <a:lnTo>
                    <a:pt x="77" y="38"/>
                  </a:lnTo>
                  <a:lnTo>
                    <a:pt x="75" y="39"/>
                  </a:lnTo>
                  <a:lnTo>
                    <a:pt x="75" y="41"/>
                  </a:lnTo>
                  <a:lnTo>
                    <a:pt x="73" y="41"/>
                  </a:lnTo>
                  <a:lnTo>
                    <a:pt x="73" y="43"/>
                  </a:lnTo>
                  <a:lnTo>
                    <a:pt x="73" y="45"/>
                  </a:lnTo>
                  <a:lnTo>
                    <a:pt x="71" y="45"/>
                  </a:lnTo>
                  <a:lnTo>
                    <a:pt x="71" y="47"/>
                  </a:lnTo>
                  <a:lnTo>
                    <a:pt x="69" y="47"/>
                  </a:lnTo>
                  <a:lnTo>
                    <a:pt x="69" y="49"/>
                  </a:lnTo>
                  <a:lnTo>
                    <a:pt x="69" y="51"/>
                  </a:lnTo>
                  <a:lnTo>
                    <a:pt x="66" y="51"/>
                  </a:lnTo>
                  <a:lnTo>
                    <a:pt x="66" y="53"/>
                  </a:lnTo>
                  <a:lnTo>
                    <a:pt x="66" y="55"/>
                  </a:lnTo>
                  <a:lnTo>
                    <a:pt x="66" y="56"/>
                  </a:lnTo>
                  <a:lnTo>
                    <a:pt x="69" y="56"/>
                  </a:lnTo>
                  <a:lnTo>
                    <a:pt x="69" y="58"/>
                  </a:lnTo>
                  <a:lnTo>
                    <a:pt x="71" y="60"/>
                  </a:lnTo>
                  <a:lnTo>
                    <a:pt x="71" y="62"/>
                  </a:lnTo>
                  <a:lnTo>
                    <a:pt x="73" y="62"/>
                  </a:lnTo>
                  <a:lnTo>
                    <a:pt x="73" y="64"/>
                  </a:lnTo>
                  <a:lnTo>
                    <a:pt x="75" y="66"/>
                  </a:lnTo>
                  <a:lnTo>
                    <a:pt x="75" y="68"/>
                  </a:lnTo>
                  <a:lnTo>
                    <a:pt x="77" y="68"/>
                  </a:lnTo>
                  <a:lnTo>
                    <a:pt x="77" y="70"/>
                  </a:lnTo>
                  <a:lnTo>
                    <a:pt x="79" y="72"/>
                  </a:lnTo>
                  <a:lnTo>
                    <a:pt x="79" y="74"/>
                  </a:lnTo>
                  <a:lnTo>
                    <a:pt x="81" y="75"/>
                  </a:lnTo>
                  <a:lnTo>
                    <a:pt x="81" y="77"/>
                  </a:lnTo>
                  <a:lnTo>
                    <a:pt x="83" y="77"/>
                  </a:lnTo>
                  <a:lnTo>
                    <a:pt x="83" y="79"/>
                  </a:lnTo>
                  <a:lnTo>
                    <a:pt x="83" y="81"/>
                  </a:lnTo>
                  <a:lnTo>
                    <a:pt x="85" y="81"/>
                  </a:lnTo>
                  <a:lnTo>
                    <a:pt x="85" y="83"/>
                  </a:lnTo>
                  <a:lnTo>
                    <a:pt x="85" y="85"/>
                  </a:lnTo>
                  <a:lnTo>
                    <a:pt x="100" y="75"/>
                  </a:lnTo>
                  <a:lnTo>
                    <a:pt x="100" y="74"/>
                  </a:lnTo>
                  <a:lnTo>
                    <a:pt x="98" y="72"/>
                  </a:lnTo>
                  <a:lnTo>
                    <a:pt x="98" y="70"/>
                  </a:lnTo>
                  <a:lnTo>
                    <a:pt x="95" y="70"/>
                  </a:lnTo>
                  <a:lnTo>
                    <a:pt x="95" y="68"/>
                  </a:lnTo>
                  <a:lnTo>
                    <a:pt x="93" y="66"/>
                  </a:lnTo>
                  <a:lnTo>
                    <a:pt x="93" y="64"/>
                  </a:lnTo>
                  <a:lnTo>
                    <a:pt x="91" y="64"/>
                  </a:lnTo>
                  <a:lnTo>
                    <a:pt x="91" y="62"/>
                  </a:lnTo>
                  <a:lnTo>
                    <a:pt x="89" y="60"/>
                  </a:lnTo>
                  <a:lnTo>
                    <a:pt x="89" y="58"/>
                  </a:lnTo>
                  <a:lnTo>
                    <a:pt x="87" y="58"/>
                  </a:lnTo>
                  <a:lnTo>
                    <a:pt x="87" y="56"/>
                  </a:lnTo>
                  <a:lnTo>
                    <a:pt x="85" y="56"/>
                  </a:lnTo>
                  <a:lnTo>
                    <a:pt x="85" y="55"/>
                  </a:lnTo>
                  <a:lnTo>
                    <a:pt x="83" y="55"/>
                  </a:lnTo>
                  <a:lnTo>
                    <a:pt x="83" y="53"/>
                  </a:lnTo>
                  <a:lnTo>
                    <a:pt x="85" y="53"/>
                  </a:lnTo>
                  <a:lnTo>
                    <a:pt x="85" y="51"/>
                  </a:lnTo>
                  <a:lnTo>
                    <a:pt x="87" y="51"/>
                  </a:lnTo>
                  <a:lnTo>
                    <a:pt x="87" y="49"/>
                  </a:lnTo>
                  <a:lnTo>
                    <a:pt x="87" y="47"/>
                  </a:lnTo>
                  <a:lnTo>
                    <a:pt x="89" y="47"/>
                  </a:lnTo>
                  <a:lnTo>
                    <a:pt x="89" y="45"/>
                  </a:lnTo>
                  <a:lnTo>
                    <a:pt x="91" y="43"/>
                  </a:lnTo>
                  <a:lnTo>
                    <a:pt x="91" y="41"/>
                  </a:lnTo>
                  <a:lnTo>
                    <a:pt x="93" y="39"/>
                  </a:lnTo>
                  <a:lnTo>
                    <a:pt x="93" y="38"/>
                  </a:lnTo>
                  <a:lnTo>
                    <a:pt x="95" y="38"/>
                  </a:lnTo>
                  <a:lnTo>
                    <a:pt x="95" y="36"/>
                  </a:lnTo>
                  <a:lnTo>
                    <a:pt x="95" y="34"/>
                  </a:lnTo>
                  <a:lnTo>
                    <a:pt x="98" y="34"/>
                  </a:lnTo>
                  <a:lnTo>
                    <a:pt x="98" y="32"/>
                  </a:lnTo>
                  <a:lnTo>
                    <a:pt x="98" y="30"/>
                  </a:lnTo>
                  <a:lnTo>
                    <a:pt x="100" y="30"/>
                  </a:lnTo>
                  <a:lnTo>
                    <a:pt x="100" y="28"/>
                  </a:lnTo>
                  <a:lnTo>
                    <a:pt x="83" y="22"/>
                  </a:lnTo>
                  <a:close/>
                  <a:moveTo>
                    <a:pt x="118" y="20"/>
                  </a:moveTo>
                  <a:lnTo>
                    <a:pt x="118" y="22"/>
                  </a:lnTo>
                  <a:lnTo>
                    <a:pt x="118" y="24"/>
                  </a:lnTo>
                  <a:lnTo>
                    <a:pt x="116" y="26"/>
                  </a:lnTo>
                  <a:lnTo>
                    <a:pt x="116" y="28"/>
                  </a:lnTo>
                  <a:lnTo>
                    <a:pt x="114" y="30"/>
                  </a:lnTo>
                  <a:lnTo>
                    <a:pt x="114" y="32"/>
                  </a:lnTo>
                  <a:lnTo>
                    <a:pt x="112" y="32"/>
                  </a:lnTo>
                  <a:lnTo>
                    <a:pt x="112" y="34"/>
                  </a:lnTo>
                  <a:lnTo>
                    <a:pt x="112" y="36"/>
                  </a:lnTo>
                  <a:lnTo>
                    <a:pt x="110" y="36"/>
                  </a:lnTo>
                  <a:lnTo>
                    <a:pt x="110" y="38"/>
                  </a:lnTo>
                  <a:lnTo>
                    <a:pt x="108" y="39"/>
                  </a:lnTo>
                  <a:lnTo>
                    <a:pt x="108" y="41"/>
                  </a:lnTo>
                  <a:lnTo>
                    <a:pt x="106" y="41"/>
                  </a:lnTo>
                  <a:lnTo>
                    <a:pt x="106" y="43"/>
                  </a:lnTo>
                  <a:lnTo>
                    <a:pt x="104" y="43"/>
                  </a:lnTo>
                  <a:lnTo>
                    <a:pt x="104" y="45"/>
                  </a:lnTo>
                  <a:lnTo>
                    <a:pt x="102" y="47"/>
                  </a:lnTo>
                  <a:lnTo>
                    <a:pt x="100" y="49"/>
                  </a:lnTo>
                  <a:lnTo>
                    <a:pt x="100" y="51"/>
                  </a:lnTo>
                  <a:lnTo>
                    <a:pt x="98" y="51"/>
                  </a:lnTo>
                  <a:lnTo>
                    <a:pt x="98" y="53"/>
                  </a:lnTo>
                  <a:lnTo>
                    <a:pt x="100" y="53"/>
                  </a:lnTo>
                  <a:lnTo>
                    <a:pt x="100" y="55"/>
                  </a:lnTo>
                  <a:lnTo>
                    <a:pt x="100" y="56"/>
                  </a:lnTo>
                  <a:lnTo>
                    <a:pt x="102" y="56"/>
                  </a:lnTo>
                  <a:lnTo>
                    <a:pt x="102" y="58"/>
                  </a:lnTo>
                  <a:lnTo>
                    <a:pt x="104" y="58"/>
                  </a:lnTo>
                  <a:lnTo>
                    <a:pt x="104" y="60"/>
                  </a:lnTo>
                  <a:lnTo>
                    <a:pt x="106" y="60"/>
                  </a:lnTo>
                  <a:lnTo>
                    <a:pt x="106" y="62"/>
                  </a:lnTo>
                  <a:lnTo>
                    <a:pt x="106" y="64"/>
                  </a:lnTo>
                  <a:lnTo>
                    <a:pt x="108" y="64"/>
                  </a:lnTo>
                  <a:lnTo>
                    <a:pt x="108" y="66"/>
                  </a:lnTo>
                  <a:lnTo>
                    <a:pt x="110" y="66"/>
                  </a:lnTo>
                  <a:lnTo>
                    <a:pt x="110" y="68"/>
                  </a:lnTo>
                  <a:lnTo>
                    <a:pt x="112" y="70"/>
                  </a:lnTo>
                  <a:lnTo>
                    <a:pt x="112" y="72"/>
                  </a:lnTo>
                  <a:lnTo>
                    <a:pt x="114" y="74"/>
                  </a:lnTo>
                  <a:lnTo>
                    <a:pt x="116" y="75"/>
                  </a:lnTo>
                  <a:lnTo>
                    <a:pt x="116" y="77"/>
                  </a:lnTo>
                  <a:lnTo>
                    <a:pt x="118" y="79"/>
                  </a:lnTo>
                  <a:lnTo>
                    <a:pt x="118" y="81"/>
                  </a:lnTo>
                  <a:lnTo>
                    <a:pt x="120" y="81"/>
                  </a:lnTo>
                  <a:lnTo>
                    <a:pt x="120" y="83"/>
                  </a:lnTo>
                  <a:lnTo>
                    <a:pt x="120" y="85"/>
                  </a:lnTo>
                  <a:lnTo>
                    <a:pt x="122" y="85"/>
                  </a:lnTo>
                  <a:lnTo>
                    <a:pt x="135" y="75"/>
                  </a:lnTo>
                  <a:lnTo>
                    <a:pt x="135" y="74"/>
                  </a:lnTo>
                  <a:lnTo>
                    <a:pt x="133" y="74"/>
                  </a:lnTo>
                  <a:lnTo>
                    <a:pt x="133" y="72"/>
                  </a:lnTo>
                  <a:lnTo>
                    <a:pt x="131" y="70"/>
                  </a:lnTo>
                  <a:lnTo>
                    <a:pt x="131" y="68"/>
                  </a:lnTo>
                  <a:lnTo>
                    <a:pt x="129" y="68"/>
                  </a:lnTo>
                  <a:lnTo>
                    <a:pt x="129" y="66"/>
                  </a:lnTo>
                  <a:lnTo>
                    <a:pt x="127" y="64"/>
                  </a:lnTo>
                  <a:lnTo>
                    <a:pt x="127" y="62"/>
                  </a:lnTo>
                  <a:lnTo>
                    <a:pt x="124" y="62"/>
                  </a:lnTo>
                  <a:lnTo>
                    <a:pt x="124" y="60"/>
                  </a:lnTo>
                  <a:lnTo>
                    <a:pt x="122" y="60"/>
                  </a:lnTo>
                  <a:lnTo>
                    <a:pt x="122" y="58"/>
                  </a:lnTo>
                  <a:lnTo>
                    <a:pt x="120" y="56"/>
                  </a:lnTo>
                  <a:lnTo>
                    <a:pt x="118" y="55"/>
                  </a:lnTo>
                  <a:lnTo>
                    <a:pt x="118" y="53"/>
                  </a:lnTo>
                  <a:lnTo>
                    <a:pt x="116" y="53"/>
                  </a:lnTo>
                  <a:lnTo>
                    <a:pt x="116" y="51"/>
                  </a:lnTo>
                  <a:lnTo>
                    <a:pt x="118" y="51"/>
                  </a:lnTo>
                  <a:lnTo>
                    <a:pt x="118" y="49"/>
                  </a:lnTo>
                  <a:lnTo>
                    <a:pt x="120" y="49"/>
                  </a:lnTo>
                  <a:lnTo>
                    <a:pt x="120" y="47"/>
                  </a:lnTo>
                  <a:lnTo>
                    <a:pt x="122" y="47"/>
                  </a:lnTo>
                  <a:lnTo>
                    <a:pt x="122" y="45"/>
                  </a:lnTo>
                  <a:lnTo>
                    <a:pt x="124" y="43"/>
                  </a:lnTo>
                  <a:lnTo>
                    <a:pt x="124" y="41"/>
                  </a:lnTo>
                  <a:lnTo>
                    <a:pt x="127" y="41"/>
                  </a:lnTo>
                  <a:lnTo>
                    <a:pt x="127" y="39"/>
                  </a:lnTo>
                  <a:lnTo>
                    <a:pt x="129" y="39"/>
                  </a:lnTo>
                  <a:lnTo>
                    <a:pt x="129" y="38"/>
                  </a:lnTo>
                  <a:lnTo>
                    <a:pt x="129" y="36"/>
                  </a:lnTo>
                  <a:lnTo>
                    <a:pt x="131" y="36"/>
                  </a:lnTo>
                  <a:lnTo>
                    <a:pt x="131" y="34"/>
                  </a:lnTo>
                  <a:lnTo>
                    <a:pt x="133" y="32"/>
                  </a:lnTo>
                  <a:lnTo>
                    <a:pt x="133" y="30"/>
                  </a:lnTo>
                  <a:lnTo>
                    <a:pt x="135" y="30"/>
                  </a:lnTo>
                  <a:lnTo>
                    <a:pt x="118" y="20"/>
                  </a:lnTo>
                  <a:close/>
                  <a:moveTo>
                    <a:pt x="149" y="22"/>
                  </a:moveTo>
                  <a:lnTo>
                    <a:pt x="149" y="24"/>
                  </a:lnTo>
                  <a:lnTo>
                    <a:pt x="147" y="26"/>
                  </a:lnTo>
                  <a:lnTo>
                    <a:pt x="147" y="28"/>
                  </a:lnTo>
                  <a:lnTo>
                    <a:pt x="147" y="30"/>
                  </a:lnTo>
                  <a:lnTo>
                    <a:pt x="145" y="30"/>
                  </a:lnTo>
                  <a:lnTo>
                    <a:pt x="145" y="32"/>
                  </a:lnTo>
                  <a:lnTo>
                    <a:pt x="145" y="34"/>
                  </a:lnTo>
                  <a:lnTo>
                    <a:pt x="143" y="36"/>
                  </a:lnTo>
                  <a:lnTo>
                    <a:pt x="143" y="38"/>
                  </a:lnTo>
                  <a:lnTo>
                    <a:pt x="141" y="39"/>
                  </a:lnTo>
                  <a:lnTo>
                    <a:pt x="141" y="41"/>
                  </a:lnTo>
                  <a:lnTo>
                    <a:pt x="139" y="41"/>
                  </a:lnTo>
                  <a:lnTo>
                    <a:pt x="139" y="43"/>
                  </a:lnTo>
                  <a:lnTo>
                    <a:pt x="139" y="45"/>
                  </a:lnTo>
                  <a:lnTo>
                    <a:pt x="137" y="45"/>
                  </a:lnTo>
                  <a:lnTo>
                    <a:pt x="137" y="47"/>
                  </a:lnTo>
                  <a:lnTo>
                    <a:pt x="135" y="49"/>
                  </a:lnTo>
                  <a:lnTo>
                    <a:pt x="133" y="51"/>
                  </a:lnTo>
                  <a:lnTo>
                    <a:pt x="133" y="53"/>
                  </a:lnTo>
                  <a:lnTo>
                    <a:pt x="135" y="53"/>
                  </a:lnTo>
                  <a:lnTo>
                    <a:pt x="135" y="55"/>
                  </a:lnTo>
                  <a:lnTo>
                    <a:pt x="135" y="56"/>
                  </a:lnTo>
                  <a:lnTo>
                    <a:pt x="137" y="56"/>
                  </a:lnTo>
                  <a:lnTo>
                    <a:pt x="137" y="58"/>
                  </a:lnTo>
                  <a:lnTo>
                    <a:pt x="139" y="58"/>
                  </a:lnTo>
                  <a:lnTo>
                    <a:pt x="139" y="60"/>
                  </a:lnTo>
                  <a:lnTo>
                    <a:pt x="141" y="62"/>
                  </a:lnTo>
                  <a:lnTo>
                    <a:pt x="141" y="64"/>
                  </a:lnTo>
                  <a:lnTo>
                    <a:pt x="143" y="64"/>
                  </a:lnTo>
                  <a:lnTo>
                    <a:pt x="143" y="66"/>
                  </a:lnTo>
                  <a:lnTo>
                    <a:pt x="145" y="68"/>
                  </a:lnTo>
                  <a:lnTo>
                    <a:pt x="145" y="70"/>
                  </a:lnTo>
                  <a:lnTo>
                    <a:pt x="147" y="72"/>
                  </a:lnTo>
                  <a:lnTo>
                    <a:pt x="147" y="74"/>
                  </a:lnTo>
                  <a:lnTo>
                    <a:pt x="149" y="75"/>
                  </a:lnTo>
                  <a:lnTo>
                    <a:pt x="149" y="77"/>
                  </a:lnTo>
                  <a:lnTo>
                    <a:pt x="151" y="77"/>
                  </a:lnTo>
                  <a:lnTo>
                    <a:pt x="151" y="79"/>
                  </a:lnTo>
                  <a:lnTo>
                    <a:pt x="151" y="81"/>
                  </a:lnTo>
                  <a:lnTo>
                    <a:pt x="153" y="81"/>
                  </a:lnTo>
                  <a:lnTo>
                    <a:pt x="153" y="83"/>
                  </a:lnTo>
                  <a:lnTo>
                    <a:pt x="153" y="85"/>
                  </a:lnTo>
                  <a:lnTo>
                    <a:pt x="168" y="75"/>
                  </a:lnTo>
                  <a:lnTo>
                    <a:pt x="168" y="74"/>
                  </a:lnTo>
                  <a:lnTo>
                    <a:pt x="166" y="74"/>
                  </a:lnTo>
                  <a:lnTo>
                    <a:pt x="166" y="72"/>
                  </a:lnTo>
                  <a:lnTo>
                    <a:pt x="164" y="70"/>
                  </a:lnTo>
                  <a:lnTo>
                    <a:pt x="164" y="68"/>
                  </a:lnTo>
                  <a:lnTo>
                    <a:pt x="162" y="66"/>
                  </a:lnTo>
                  <a:lnTo>
                    <a:pt x="162" y="64"/>
                  </a:lnTo>
                  <a:lnTo>
                    <a:pt x="160" y="64"/>
                  </a:lnTo>
                  <a:lnTo>
                    <a:pt x="160" y="62"/>
                  </a:lnTo>
                  <a:lnTo>
                    <a:pt x="158" y="60"/>
                  </a:lnTo>
                  <a:lnTo>
                    <a:pt x="158" y="58"/>
                  </a:lnTo>
                  <a:lnTo>
                    <a:pt x="156" y="58"/>
                  </a:lnTo>
                  <a:lnTo>
                    <a:pt x="156" y="56"/>
                  </a:lnTo>
                  <a:lnTo>
                    <a:pt x="153" y="56"/>
                  </a:lnTo>
                  <a:lnTo>
                    <a:pt x="153" y="55"/>
                  </a:lnTo>
                  <a:lnTo>
                    <a:pt x="151" y="55"/>
                  </a:lnTo>
                  <a:lnTo>
                    <a:pt x="151" y="53"/>
                  </a:lnTo>
                  <a:lnTo>
                    <a:pt x="151" y="51"/>
                  </a:lnTo>
                  <a:lnTo>
                    <a:pt x="153" y="49"/>
                  </a:lnTo>
                  <a:lnTo>
                    <a:pt x="153" y="47"/>
                  </a:lnTo>
                  <a:lnTo>
                    <a:pt x="156" y="47"/>
                  </a:lnTo>
                  <a:lnTo>
                    <a:pt x="156" y="45"/>
                  </a:lnTo>
                  <a:lnTo>
                    <a:pt x="158" y="43"/>
                  </a:lnTo>
                  <a:lnTo>
                    <a:pt x="158" y="41"/>
                  </a:lnTo>
                  <a:lnTo>
                    <a:pt x="160" y="39"/>
                  </a:lnTo>
                  <a:lnTo>
                    <a:pt x="160" y="38"/>
                  </a:lnTo>
                  <a:lnTo>
                    <a:pt x="162" y="38"/>
                  </a:lnTo>
                  <a:lnTo>
                    <a:pt x="162" y="36"/>
                  </a:lnTo>
                  <a:lnTo>
                    <a:pt x="162" y="34"/>
                  </a:lnTo>
                  <a:lnTo>
                    <a:pt x="164" y="34"/>
                  </a:lnTo>
                  <a:lnTo>
                    <a:pt x="164" y="32"/>
                  </a:lnTo>
                  <a:lnTo>
                    <a:pt x="164" y="30"/>
                  </a:lnTo>
                  <a:lnTo>
                    <a:pt x="166" y="30"/>
                  </a:lnTo>
                  <a:lnTo>
                    <a:pt x="166" y="28"/>
                  </a:lnTo>
                  <a:lnTo>
                    <a:pt x="149" y="22"/>
                  </a:lnTo>
                  <a:close/>
                  <a:moveTo>
                    <a:pt x="110" y="134"/>
                  </a:moveTo>
                  <a:lnTo>
                    <a:pt x="66" y="134"/>
                  </a:lnTo>
                  <a:lnTo>
                    <a:pt x="66" y="149"/>
                  </a:lnTo>
                  <a:lnTo>
                    <a:pt x="168" y="149"/>
                  </a:lnTo>
                  <a:lnTo>
                    <a:pt x="168" y="134"/>
                  </a:lnTo>
                  <a:lnTo>
                    <a:pt x="129" y="134"/>
                  </a:lnTo>
                  <a:lnTo>
                    <a:pt x="129" y="102"/>
                  </a:lnTo>
                  <a:lnTo>
                    <a:pt x="166" y="102"/>
                  </a:lnTo>
                  <a:lnTo>
                    <a:pt x="166" y="87"/>
                  </a:lnTo>
                  <a:lnTo>
                    <a:pt x="75" y="87"/>
                  </a:lnTo>
                  <a:lnTo>
                    <a:pt x="75" y="102"/>
                  </a:lnTo>
                  <a:lnTo>
                    <a:pt x="110" y="102"/>
                  </a:lnTo>
                  <a:lnTo>
                    <a:pt x="110" y="13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zh-TW" altLang="en-US" sz="3200">
                <a:solidFill>
                  <a:prstClr val="black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7" name="Freeform 22"/>
            <p:cNvSpPr>
              <a:spLocks noEditPoints="1"/>
            </p:cNvSpPr>
            <p:nvPr/>
          </p:nvSpPr>
          <p:spPr bwMode="auto">
            <a:xfrm>
              <a:off x="389" y="212"/>
              <a:ext cx="172" cy="152"/>
            </a:xfrm>
            <a:custGeom>
              <a:avLst/>
              <a:gdLst>
                <a:gd name="T0" fmla="*/ 33 w 172"/>
                <a:gd name="T1" fmla="*/ 14 h 152"/>
                <a:gd name="T2" fmla="*/ 23 w 172"/>
                <a:gd name="T3" fmla="*/ 4 h 152"/>
                <a:gd name="T4" fmla="*/ 9 w 172"/>
                <a:gd name="T5" fmla="*/ 18 h 152"/>
                <a:gd name="T6" fmla="*/ 19 w 172"/>
                <a:gd name="T7" fmla="*/ 25 h 152"/>
                <a:gd name="T8" fmla="*/ 27 w 172"/>
                <a:gd name="T9" fmla="*/ 33 h 152"/>
                <a:gd name="T10" fmla="*/ 29 w 172"/>
                <a:gd name="T11" fmla="*/ 54 h 152"/>
                <a:gd name="T12" fmla="*/ 19 w 172"/>
                <a:gd name="T13" fmla="*/ 44 h 152"/>
                <a:gd name="T14" fmla="*/ 7 w 172"/>
                <a:gd name="T15" fmla="*/ 57 h 152"/>
                <a:gd name="T16" fmla="*/ 17 w 172"/>
                <a:gd name="T17" fmla="*/ 65 h 152"/>
                <a:gd name="T18" fmla="*/ 15 w 172"/>
                <a:gd name="T19" fmla="*/ 118 h 152"/>
                <a:gd name="T20" fmla="*/ 9 w 172"/>
                <a:gd name="T21" fmla="*/ 129 h 152"/>
                <a:gd name="T22" fmla="*/ 2 w 172"/>
                <a:gd name="T23" fmla="*/ 141 h 152"/>
                <a:gd name="T24" fmla="*/ 25 w 172"/>
                <a:gd name="T25" fmla="*/ 139 h 152"/>
                <a:gd name="T26" fmla="*/ 31 w 172"/>
                <a:gd name="T27" fmla="*/ 124 h 152"/>
                <a:gd name="T28" fmla="*/ 36 w 172"/>
                <a:gd name="T29" fmla="*/ 107 h 152"/>
                <a:gd name="T30" fmla="*/ 42 w 172"/>
                <a:gd name="T31" fmla="*/ 88 h 152"/>
                <a:gd name="T32" fmla="*/ 23 w 172"/>
                <a:gd name="T33" fmla="*/ 95 h 152"/>
                <a:gd name="T34" fmla="*/ 19 w 172"/>
                <a:gd name="T35" fmla="*/ 109 h 152"/>
                <a:gd name="T36" fmla="*/ 143 w 172"/>
                <a:gd name="T37" fmla="*/ 46 h 152"/>
                <a:gd name="T38" fmla="*/ 149 w 172"/>
                <a:gd name="T39" fmla="*/ 59 h 152"/>
                <a:gd name="T40" fmla="*/ 156 w 172"/>
                <a:gd name="T41" fmla="*/ 71 h 152"/>
                <a:gd name="T42" fmla="*/ 170 w 172"/>
                <a:gd name="T43" fmla="*/ 67 h 152"/>
                <a:gd name="T44" fmla="*/ 162 w 172"/>
                <a:gd name="T45" fmla="*/ 55 h 152"/>
                <a:gd name="T46" fmla="*/ 156 w 172"/>
                <a:gd name="T47" fmla="*/ 40 h 152"/>
                <a:gd name="T48" fmla="*/ 156 w 172"/>
                <a:gd name="T49" fmla="*/ 27 h 152"/>
                <a:gd name="T50" fmla="*/ 139 w 172"/>
                <a:gd name="T51" fmla="*/ 31 h 152"/>
                <a:gd name="T52" fmla="*/ 116 w 172"/>
                <a:gd name="T53" fmla="*/ 23 h 152"/>
                <a:gd name="T54" fmla="*/ 44 w 172"/>
                <a:gd name="T55" fmla="*/ 23 h 152"/>
                <a:gd name="T56" fmla="*/ 38 w 172"/>
                <a:gd name="T57" fmla="*/ 33 h 152"/>
                <a:gd name="T58" fmla="*/ 44 w 172"/>
                <a:gd name="T59" fmla="*/ 54 h 152"/>
                <a:gd name="T60" fmla="*/ 38 w 172"/>
                <a:gd name="T61" fmla="*/ 67 h 152"/>
                <a:gd name="T62" fmla="*/ 52 w 172"/>
                <a:gd name="T63" fmla="*/ 71 h 152"/>
                <a:gd name="T64" fmla="*/ 56 w 172"/>
                <a:gd name="T65" fmla="*/ 59 h 152"/>
                <a:gd name="T66" fmla="*/ 62 w 172"/>
                <a:gd name="T67" fmla="*/ 46 h 152"/>
                <a:gd name="T68" fmla="*/ 71 w 172"/>
                <a:gd name="T69" fmla="*/ 57 h 152"/>
                <a:gd name="T70" fmla="*/ 65 w 172"/>
                <a:gd name="T71" fmla="*/ 63 h 152"/>
                <a:gd name="T72" fmla="*/ 65 w 172"/>
                <a:gd name="T73" fmla="*/ 78 h 152"/>
                <a:gd name="T74" fmla="*/ 79 w 172"/>
                <a:gd name="T75" fmla="*/ 76 h 152"/>
                <a:gd name="T76" fmla="*/ 85 w 172"/>
                <a:gd name="T77" fmla="*/ 65 h 152"/>
                <a:gd name="T78" fmla="*/ 85 w 172"/>
                <a:gd name="T79" fmla="*/ 50 h 152"/>
                <a:gd name="T80" fmla="*/ 87 w 172"/>
                <a:gd name="T81" fmla="*/ 37 h 152"/>
                <a:gd name="T82" fmla="*/ 94 w 172"/>
                <a:gd name="T83" fmla="*/ 46 h 152"/>
                <a:gd name="T84" fmla="*/ 116 w 172"/>
                <a:gd name="T85" fmla="*/ 38 h 152"/>
                <a:gd name="T86" fmla="*/ 118 w 172"/>
                <a:gd name="T87" fmla="*/ 67 h 152"/>
                <a:gd name="T88" fmla="*/ 127 w 172"/>
                <a:gd name="T89" fmla="*/ 78 h 152"/>
                <a:gd name="T90" fmla="*/ 139 w 172"/>
                <a:gd name="T91" fmla="*/ 74 h 152"/>
                <a:gd name="T92" fmla="*/ 143 w 172"/>
                <a:gd name="T93" fmla="*/ 59 h 152"/>
                <a:gd name="T94" fmla="*/ 141 w 172"/>
                <a:gd name="T95" fmla="*/ 42 h 152"/>
                <a:gd name="T96" fmla="*/ 102 w 172"/>
                <a:gd name="T97" fmla="*/ 33 h 152"/>
                <a:gd name="T98" fmla="*/ 94 w 172"/>
                <a:gd name="T99" fmla="*/ 25 h 152"/>
                <a:gd name="T100" fmla="*/ 108 w 172"/>
                <a:gd name="T101" fmla="*/ 29 h 152"/>
                <a:gd name="T102" fmla="*/ 67 w 172"/>
                <a:gd name="T103" fmla="*/ 88 h 152"/>
                <a:gd name="T104" fmla="*/ 48 w 172"/>
                <a:gd name="T105" fmla="*/ 112 h 152"/>
                <a:gd name="T106" fmla="*/ 46 w 172"/>
                <a:gd name="T107" fmla="*/ 128 h 152"/>
                <a:gd name="T108" fmla="*/ 38 w 172"/>
                <a:gd name="T109" fmla="*/ 139 h 152"/>
                <a:gd name="T110" fmla="*/ 50 w 172"/>
                <a:gd name="T111" fmla="*/ 150 h 152"/>
                <a:gd name="T112" fmla="*/ 58 w 172"/>
                <a:gd name="T113" fmla="*/ 141 h 152"/>
                <a:gd name="T114" fmla="*/ 62 w 172"/>
                <a:gd name="T115" fmla="*/ 128 h 152"/>
                <a:gd name="T116" fmla="*/ 67 w 172"/>
                <a:gd name="T117" fmla="*/ 107 h 15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72" h="152">
                  <a:moveTo>
                    <a:pt x="29" y="33"/>
                  </a:moveTo>
                  <a:lnTo>
                    <a:pt x="42" y="21"/>
                  </a:lnTo>
                  <a:lnTo>
                    <a:pt x="40" y="19"/>
                  </a:lnTo>
                  <a:lnTo>
                    <a:pt x="40" y="18"/>
                  </a:lnTo>
                  <a:lnTo>
                    <a:pt x="38" y="18"/>
                  </a:lnTo>
                  <a:lnTo>
                    <a:pt x="36" y="16"/>
                  </a:lnTo>
                  <a:lnTo>
                    <a:pt x="36" y="14"/>
                  </a:lnTo>
                  <a:lnTo>
                    <a:pt x="33" y="14"/>
                  </a:lnTo>
                  <a:lnTo>
                    <a:pt x="31" y="12"/>
                  </a:lnTo>
                  <a:lnTo>
                    <a:pt x="29" y="10"/>
                  </a:lnTo>
                  <a:lnTo>
                    <a:pt x="27" y="10"/>
                  </a:lnTo>
                  <a:lnTo>
                    <a:pt x="27" y="8"/>
                  </a:lnTo>
                  <a:lnTo>
                    <a:pt x="25" y="8"/>
                  </a:lnTo>
                  <a:lnTo>
                    <a:pt x="25" y="6"/>
                  </a:lnTo>
                  <a:lnTo>
                    <a:pt x="23" y="6"/>
                  </a:lnTo>
                  <a:lnTo>
                    <a:pt x="23" y="4"/>
                  </a:lnTo>
                  <a:lnTo>
                    <a:pt x="21" y="4"/>
                  </a:lnTo>
                  <a:lnTo>
                    <a:pt x="19" y="2"/>
                  </a:lnTo>
                  <a:lnTo>
                    <a:pt x="17" y="0"/>
                  </a:lnTo>
                  <a:lnTo>
                    <a:pt x="4" y="14"/>
                  </a:lnTo>
                  <a:lnTo>
                    <a:pt x="7" y="14"/>
                  </a:lnTo>
                  <a:lnTo>
                    <a:pt x="7" y="16"/>
                  </a:lnTo>
                  <a:lnTo>
                    <a:pt x="9" y="16"/>
                  </a:lnTo>
                  <a:lnTo>
                    <a:pt x="9" y="18"/>
                  </a:lnTo>
                  <a:lnTo>
                    <a:pt x="11" y="18"/>
                  </a:lnTo>
                  <a:lnTo>
                    <a:pt x="13" y="19"/>
                  </a:lnTo>
                  <a:lnTo>
                    <a:pt x="15" y="19"/>
                  </a:lnTo>
                  <a:lnTo>
                    <a:pt x="15" y="21"/>
                  </a:lnTo>
                  <a:lnTo>
                    <a:pt x="17" y="21"/>
                  </a:lnTo>
                  <a:lnTo>
                    <a:pt x="17" y="23"/>
                  </a:lnTo>
                  <a:lnTo>
                    <a:pt x="19" y="23"/>
                  </a:lnTo>
                  <a:lnTo>
                    <a:pt x="19" y="25"/>
                  </a:lnTo>
                  <a:lnTo>
                    <a:pt x="21" y="25"/>
                  </a:lnTo>
                  <a:lnTo>
                    <a:pt x="21" y="27"/>
                  </a:lnTo>
                  <a:lnTo>
                    <a:pt x="23" y="27"/>
                  </a:lnTo>
                  <a:lnTo>
                    <a:pt x="23" y="29"/>
                  </a:lnTo>
                  <a:lnTo>
                    <a:pt x="25" y="29"/>
                  </a:lnTo>
                  <a:lnTo>
                    <a:pt x="25" y="31"/>
                  </a:lnTo>
                  <a:lnTo>
                    <a:pt x="27" y="31"/>
                  </a:lnTo>
                  <a:lnTo>
                    <a:pt x="27" y="33"/>
                  </a:lnTo>
                  <a:lnTo>
                    <a:pt x="29" y="33"/>
                  </a:lnTo>
                  <a:close/>
                  <a:moveTo>
                    <a:pt x="23" y="73"/>
                  </a:moveTo>
                  <a:lnTo>
                    <a:pt x="36" y="59"/>
                  </a:lnTo>
                  <a:lnTo>
                    <a:pt x="36" y="57"/>
                  </a:lnTo>
                  <a:lnTo>
                    <a:pt x="33" y="57"/>
                  </a:lnTo>
                  <a:lnTo>
                    <a:pt x="33" y="55"/>
                  </a:lnTo>
                  <a:lnTo>
                    <a:pt x="31" y="55"/>
                  </a:lnTo>
                  <a:lnTo>
                    <a:pt x="29" y="54"/>
                  </a:lnTo>
                  <a:lnTo>
                    <a:pt x="29" y="52"/>
                  </a:lnTo>
                  <a:lnTo>
                    <a:pt x="27" y="52"/>
                  </a:lnTo>
                  <a:lnTo>
                    <a:pt x="25" y="50"/>
                  </a:lnTo>
                  <a:lnTo>
                    <a:pt x="23" y="48"/>
                  </a:lnTo>
                  <a:lnTo>
                    <a:pt x="21" y="48"/>
                  </a:lnTo>
                  <a:lnTo>
                    <a:pt x="21" y="46"/>
                  </a:lnTo>
                  <a:lnTo>
                    <a:pt x="19" y="46"/>
                  </a:lnTo>
                  <a:lnTo>
                    <a:pt x="19" y="44"/>
                  </a:lnTo>
                  <a:lnTo>
                    <a:pt x="17" y="44"/>
                  </a:lnTo>
                  <a:lnTo>
                    <a:pt x="15" y="42"/>
                  </a:lnTo>
                  <a:lnTo>
                    <a:pt x="13" y="42"/>
                  </a:lnTo>
                  <a:lnTo>
                    <a:pt x="0" y="54"/>
                  </a:lnTo>
                  <a:lnTo>
                    <a:pt x="2" y="55"/>
                  </a:lnTo>
                  <a:lnTo>
                    <a:pt x="4" y="55"/>
                  </a:lnTo>
                  <a:lnTo>
                    <a:pt x="4" y="57"/>
                  </a:lnTo>
                  <a:lnTo>
                    <a:pt x="7" y="57"/>
                  </a:lnTo>
                  <a:lnTo>
                    <a:pt x="7" y="59"/>
                  </a:lnTo>
                  <a:lnTo>
                    <a:pt x="9" y="59"/>
                  </a:lnTo>
                  <a:lnTo>
                    <a:pt x="11" y="61"/>
                  </a:lnTo>
                  <a:lnTo>
                    <a:pt x="13" y="61"/>
                  </a:lnTo>
                  <a:lnTo>
                    <a:pt x="13" y="63"/>
                  </a:lnTo>
                  <a:lnTo>
                    <a:pt x="15" y="63"/>
                  </a:lnTo>
                  <a:lnTo>
                    <a:pt x="15" y="65"/>
                  </a:lnTo>
                  <a:lnTo>
                    <a:pt x="17" y="65"/>
                  </a:lnTo>
                  <a:lnTo>
                    <a:pt x="17" y="67"/>
                  </a:lnTo>
                  <a:lnTo>
                    <a:pt x="19" y="67"/>
                  </a:lnTo>
                  <a:lnTo>
                    <a:pt x="21" y="69"/>
                  </a:lnTo>
                  <a:lnTo>
                    <a:pt x="21" y="71"/>
                  </a:lnTo>
                  <a:lnTo>
                    <a:pt x="23" y="71"/>
                  </a:lnTo>
                  <a:lnTo>
                    <a:pt x="23" y="73"/>
                  </a:lnTo>
                  <a:close/>
                  <a:moveTo>
                    <a:pt x="15" y="116"/>
                  </a:moveTo>
                  <a:lnTo>
                    <a:pt x="15" y="118"/>
                  </a:lnTo>
                  <a:lnTo>
                    <a:pt x="15" y="120"/>
                  </a:lnTo>
                  <a:lnTo>
                    <a:pt x="13" y="120"/>
                  </a:lnTo>
                  <a:lnTo>
                    <a:pt x="13" y="122"/>
                  </a:lnTo>
                  <a:lnTo>
                    <a:pt x="13" y="124"/>
                  </a:lnTo>
                  <a:lnTo>
                    <a:pt x="11" y="126"/>
                  </a:lnTo>
                  <a:lnTo>
                    <a:pt x="11" y="128"/>
                  </a:lnTo>
                  <a:lnTo>
                    <a:pt x="9" y="128"/>
                  </a:lnTo>
                  <a:lnTo>
                    <a:pt x="9" y="129"/>
                  </a:lnTo>
                  <a:lnTo>
                    <a:pt x="9" y="131"/>
                  </a:lnTo>
                  <a:lnTo>
                    <a:pt x="7" y="131"/>
                  </a:lnTo>
                  <a:lnTo>
                    <a:pt x="7" y="133"/>
                  </a:lnTo>
                  <a:lnTo>
                    <a:pt x="7" y="135"/>
                  </a:lnTo>
                  <a:lnTo>
                    <a:pt x="4" y="135"/>
                  </a:lnTo>
                  <a:lnTo>
                    <a:pt x="4" y="137"/>
                  </a:lnTo>
                  <a:lnTo>
                    <a:pt x="2" y="139"/>
                  </a:lnTo>
                  <a:lnTo>
                    <a:pt x="2" y="141"/>
                  </a:lnTo>
                  <a:lnTo>
                    <a:pt x="0" y="143"/>
                  </a:lnTo>
                  <a:lnTo>
                    <a:pt x="17" y="150"/>
                  </a:lnTo>
                  <a:lnTo>
                    <a:pt x="19" y="148"/>
                  </a:lnTo>
                  <a:lnTo>
                    <a:pt x="19" y="147"/>
                  </a:lnTo>
                  <a:lnTo>
                    <a:pt x="21" y="145"/>
                  </a:lnTo>
                  <a:lnTo>
                    <a:pt x="23" y="143"/>
                  </a:lnTo>
                  <a:lnTo>
                    <a:pt x="23" y="141"/>
                  </a:lnTo>
                  <a:lnTo>
                    <a:pt x="25" y="139"/>
                  </a:lnTo>
                  <a:lnTo>
                    <a:pt x="25" y="137"/>
                  </a:lnTo>
                  <a:lnTo>
                    <a:pt x="25" y="135"/>
                  </a:lnTo>
                  <a:lnTo>
                    <a:pt x="27" y="133"/>
                  </a:lnTo>
                  <a:lnTo>
                    <a:pt x="27" y="131"/>
                  </a:lnTo>
                  <a:lnTo>
                    <a:pt x="29" y="129"/>
                  </a:lnTo>
                  <a:lnTo>
                    <a:pt x="29" y="128"/>
                  </a:lnTo>
                  <a:lnTo>
                    <a:pt x="29" y="126"/>
                  </a:lnTo>
                  <a:lnTo>
                    <a:pt x="31" y="124"/>
                  </a:lnTo>
                  <a:lnTo>
                    <a:pt x="31" y="122"/>
                  </a:lnTo>
                  <a:lnTo>
                    <a:pt x="33" y="120"/>
                  </a:lnTo>
                  <a:lnTo>
                    <a:pt x="33" y="118"/>
                  </a:lnTo>
                  <a:lnTo>
                    <a:pt x="33" y="116"/>
                  </a:lnTo>
                  <a:lnTo>
                    <a:pt x="36" y="114"/>
                  </a:lnTo>
                  <a:lnTo>
                    <a:pt x="36" y="112"/>
                  </a:lnTo>
                  <a:lnTo>
                    <a:pt x="36" y="111"/>
                  </a:lnTo>
                  <a:lnTo>
                    <a:pt x="36" y="107"/>
                  </a:lnTo>
                  <a:lnTo>
                    <a:pt x="38" y="105"/>
                  </a:lnTo>
                  <a:lnTo>
                    <a:pt x="38" y="103"/>
                  </a:lnTo>
                  <a:lnTo>
                    <a:pt x="38" y="101"/>
                  </a:lnTo>
                  <a:lnTo>
                    <a:pt x="40" y="99"/>
                  </a:lnTo>
                  <a:lnTo>
                    <a:pt x="40" y="95"/>
                  </a:lnTo>
                  <a:lnTo>
                    <a:pt x="40" y="93"/>
                  </a:lnTo>
                  <a:lnTo>
                    <a:pt x="40" y="92"/>
                  </a:lnTo>
                  <a:lnTo>
                    <a:pt x="42" y="88"/>
                  </a:lnTo>
                  <a:lnTo>
                    <a:pt x="42" y="86"/>
                  </a:lnTo>
                  <a:lnTo>
                    <a:pt x="23" y="84"/>
                  </a:lnTo>
                  <a:lnTo>
                    <a:pt x="23" y="86"/>
                  </a:lnTo>
                  <a:lnTo>
                    <a:pt x="23" y="88"/>
                  </a:lnTo>
                  <a:lnTo>
                    <a:pt x="23" y="90"/>
                  </a:lnTo>
                  <a:lnTo>
                    <a:pt x="23" y="92"/>
                  </a:lnTo>
                  <a:lnTo>
                    <a:pt x="23" y="93"/>
                  </a:lnTo>
                  <a:lnTo>
                    <a:pt x="23" y="95"/>
                  </a:lnTo>
                  <a:lnTo>
                    <a:pt x="21" y="97"/>
                  </a:lnTo>
                  <a:lnTo>
                    <a:pt x="21" y="99"/>
                  </a:lnTo>
                  <a:lnTo>
                    <a:pt x="21" y="101"/>
                  </a:lnTo>
                  <a:lnTo>
                    <a:pt x="21" y="103"/>
                  </a:lnTo>
                  <a:lnTo>
                    <a:pt x="21" y="105"/>
                  </a:lnTo>
                  <a:lnTo>
                    <a:pt x="19" y="105"/>
                  </a:lnTo>
                  <a:lnTo>
                    <a:pt x="19" y="107"/>
                  </a:lnTo>
                  <a:lnTo>
                    <a:pt x="19" y="109"/>
                  </a:lnTo>
                  <a:lnTo>
                    <a:pt x="19" y="111"/>
                  </a:lnTo>
                  <a:lnTo>
                    <a:pt x="17" y="111"/>
                  </a:lnTo>
                  <a:lnTo>
                    <a:pt x="17" y="112"/>
                  </a:lnTo>
                  <a:lnTo>
                    <a:pt x="17" y="114"/>
                  </a:lnTo>
                  <a:lnTo>
                    <a:pt x="15" y="116"/>
                  </a:lnTo>
                  <a:close/>
                  <a:moveTo>
                    <a:pt x="143" y="42"/>
                  </a:moveTo>
                  <a:lnTo>
                    <a:pt x="143" y="44"/>
                  </a:lnTo>
                  <a:lnTo>
                    <a:pt x="143" y="46"/>
                  </a:lnTo>
                  <a:lnTo>
                    <a:pt x="143" y="48"/>
                  </a:lnTo>
                  <a:lnTo>
                    <a:pt x="145" y="50"/>
                  </a:lnTo>
                  <a:lnTo>
                    <a:pt x="145" y="52"/>
                  </a:lnTo>
                  <a:lnTo>
                    <a:pt x="145" y="54"/>
                  </a:lnTo>
                  <a:lnTo>
                    <a:pt x="147" y="55"/>
                  </a:lnTo>
                  <a:lnTo>
                    <a:pt x="147" y="57"/>
                  </a:lnTo>
                  <a:lnTo>
                    <a:pt x="147" y="59"/>
                  </a:lnTo>
                  <a:lnTo>
                    <a:pt x="149" y="59"/>
                  </a:lnTo>
                  <a:lnTo>
                    <a:pt x="149" y="61"/>
                  </a:lnTo>
                  <a:lnTo>
                    <a:pt x="149" y="63"/>
                  </a:lnTo>
                  <a:lnTo>
                    <a:pt x="152" y="65"/>
                  </a:lnTo>
                  <a:lnTo>
                    <a:pt x="152" y="67"/>
                  </a:lnTo>
                  <a:lnTo>
                    <a:pt x="154" y="67"/>
                  </a:lnTo>
                  <a:lnTo>
                    <a:pt x="154" y="69"/>
                  </a:lnTo>
                  <a:lnTo>
                    <a:pt x="154" y="71"/>
                  </a:lnTo>
                  <a:lnTo>
                    <a:pt x="156" y="71"/>
                  </a:lnTo>
                  <a:lnTo>
                    <a:pt x="156" y="73"/>
                  </a:lnTo>
                  <a:lnTo>
                    <a:pt x="158" y="74"/>
                  </a:lnTo>
                  <a:lnTo>
                    <a:pt x="158" y="76"/>
                  </a:lnTo>
                  <a:lnTo>
                    <a:pt x="160" y="76"/>
                  </a:lnTo>
                  <a:lnTo>
                    <a:pt x="172" y="73"/>
                  </a:lnTo>
                  <a:lnTo>
                    <a:pt x="172" y="71"/>
                  </a:lnTo>
                  <a:lnTo>
                    <a:pt x="170" y="69"/>
                  </a:lnTo>
                  <a:lnTo>
                    <a:pt x="170" y="67"/>
                  </a:lnTo>
                  <a:lnTo>
                    <a:pt x="168" y="67"/>
                  </a:lnTo>
                  <a:lnTo>
                    <a:pt x="168" y="65"/>
                  </a:lnTo>
                  <a:lnTo>
                    <a:pt x="166" y="63"/>
                  </a:lnTo>
                  <a:lnTo>
                    <a:pt x="166" y="61"/>
                  </a:lnTo>
                  <a:lnTo>
                    <a:pt x="164" y="61"/>
                  </a:lnTo>
                  <a:lnTo>
                    <a:pt x="164" y="59"/>
                  </a:lnTo>
                  <a:lnTo>
                    <a:pt x="162" y="57"/>
                  </a:lnTo>
                  <a:lnTo>
                    <a:pt x="162" y="55"/>
                  </a:lnTo>
                  <a:lnTo>
                    <a:pt x="160" y="54"/>
                  </a:lnTo>
                  <a:lnTo>
                    <a:pt x="160" y="52"/>
                  </a:lnTo>
                  <a:lnTo>
                    <a:pt x="160" y="50"/>
                  </a:lnTo>
                  <a:lnTo>
                    <a:pt x="158" y="48"/>
                  </a:lnTo>
                  <a:lnTo>
                    <a:pt x="158" y="46"/>
                  </a:lnTo>
                  <a:lnTo>
                    <a:pt x="158" y="44"/>
                  </a:lnTo>
                  <a:lnTo>
                    <a:pt x="156" y="42"/>
                  </a:lnTo>
                  <a:lnTo>
                    <a:pt x="156" y="40"/>
                  </a:lnTo>
                  <a:lnTo>
                    <a:pt x="158" y="40"/>
                  </a:lnTo>
                  <a:lnTo>
                    <a:pt x="160" y="40"/>
                  </a:lnTo>
                  <a:lnTo>
                    <a:pt x="162" y="38"/>
                  </a:lnTo>
                  <a:lnTo>
                    <a:pt x="164" y="38"/>
                  </a:lnTo>
                  <a:lnTo>
                    <a:pt x="166" y="38"/>
                  </a:lnTo>
                  <a:lnTo>
                    <a:pt x="158" y="25"/>
                  </a:lnTo>
                  <a:lnTo>
                    <a:pt x="158" y="27"/>
                  </a:lnTo>
                  <a:lnTo>
                    <a:pt x="156" y="27"/>
                  </a:lnTo>
                  <a:lnTo>
                    <a:pt x="154" y="27"/>
                  </a:lnTo>
                  <a:lnTo>
                    <a:pt x="152" y="27"/>
                  </a:lnTo>
                  <a:lnTo>
                    <a:pt x="149" y="29"/>
                  </a:lnTo>
                  <a:lnTo>
                    <a:pt x="147" y="29"/>
                  </a:lnTo>
                  <a:lnTo>
                    <a:pt x="145" y="29"/>
                  </a:lnTo>
                  <a:lnTo>
                    <a:pt x="143" y="29"/>
                  </a:lnTo>
                  <a:lnTo>
                    <a:pt x="141" y="29"/>
                  </a:lnTo>
                  <a:lnTo>
                    <a:pt x="139" y="31"/>
                  </a:lnTo>
                  <a:lnTo>
                    <a:pt x="137" y="31"/>
                  </a:lnTo>
                  <a:lnTo>
                    <a:pt x="135" y="31"/>
                  </a:lnTo>
                  <a:lnTo>
                    <a:pt x="133" y="31"/>
                  </a:lnTo>
                  <a:lnTo>
                    <a:pt x="131" y="31"/>
                  </a:lnTo>
                  <a:lnTo>
                    <a:pt x="129" y="31"/>
                  </a:lnTo>
                  <a:lnTo>
                    <a:pt x="127" y="31"/>
                  </a:lnTo>
                  <a:lnTo>
                    <a:pt x="125" y="31"/>
                  </a:lnTo>
                  <a:lnTo>
                    <a:pt x="116" y="23"/>
                  </a:lnTo>
                  <a:lnTo>
                    <a:pt x="166" y="23"/>
                  </a:lnTo>
                  <a:lnTo>
                    <a:pt x="166" y="8"/>
                  </a:lnTo>
                  <a:lnTo>
                    <a:pt x="112" y="8"/>
                  </a:lnTo>
                  <a:lnTo>
                    <a:pt x="112" y="2"/>
                  </a:lnTo>
                  <a:lnTo>
                    <a:pt x="94" y="2"/>
                  </a:lnTo>
                  <a:lnTo>
                    <a:pt x="94" y="8"/>
                  </a:lnTo>
                  <a:lnTo>
                    <a:pt x="44" y="8"/>
                  </a:lnTo>
                  <a:lnTo>
                    <a:pt x="44" y="23"/>
                  </a:lnTo>
                  <a:lnTo>
                    <a:pt x="89" y="23"/>
                  </a:lnTo>
                  <a:lnTo>
                    <a:pt x="79" y="29"/>
                  </a:lnTo>
                  <a:lnTo>
                    <a:pt x="79" y="31"/>
                  </a:lnTo>
                  <a:lnTo>
                    <a:pt x="81" y="31"/>
                  </a:lnTo>
                  <a:lnTo>
                    <a:pt x="81" y="33"/>
                  </a:lnTo>
                  <a:lnTo>
                    <a:pt x="83" y="33"/>
                  </a:lnTo>
                  <a:lnTo>
                    <a:pt x="81" y="33"/>
                  </a:lnTo>
                  <a:lnTo>
                    <a:pt x="38" y="33"/>
                  </a:lnTo>
                  <a:lnTo>
                    <a:pt x="38" y="46"/>
                  </a:lnTo>
                  <a:lnTo>
                    <a:pt x="48" y="46"/>
                  </a:lnTo>
                  <a:lnTo>
                    <a:pt x="48" y="48"/>
                  </a:lnTo>
                  <a:lnTo>
                    <a:pt x="46" y="48"/>
                  </a:lnTo>
                  <a:lnTo>
                    <a:pt x="46" y="50"/>
                  </a:lnTo>
                  <a:lnTo>
                    <a:pt x="46" y="52"/>
                  </a:lnTo>
                  <a:lnTo>
                    <a:pt x="44" y="52"/>
                  </a:lnTo>
                  <a:lnTo>
                    <a:pt x="44" y="54"/>
                  </a:lnTo>
                  <a:lnTo>
                    <a:pt x="44" y="55"/>
                  </a:lnTo>
                  <a:lnTo>
                    <a:pt x="44" y="57"/>
                  </a:lnTo>
                  <a:lnTo>
                    <a:pt x="42" y="57"/>
                  </a:lnTo>
                  <a:lnTo>
                    <a:pt x="42" y="59"/>
                  </a:lnTo>
                  <a:lnTo>
                    <a:pt x="40" y="61"/>
                  </a:lnTo>
                  <a:lnTo>
                    <a:pt x="40" y="63"/>
                  </a:lnTo>
                  <a:lnTo>
                    <a:pt x="38" y="65"/>
                  </a:lnTo>
                  <a:lnTo>
                    <a:pt x="38" y="67"/>
                  </a:lnTo>
                  <a:lnTo>
                    <a:pt x="36" y="67"/>
                  </a:lnTo>
                  <a:lnTo>
                    <a:pt x="36" y="69"/>
                  </a:lnTo>
                  <a:lnTo>
                    <a:pt x="33" y="71"/>
                  </a:lnTo>
                  <a:lnTo>
                    <a:pt x="48" y="76"/>
                  </a:lnTo>
                  <a:lnTo>
                    <a:pt x="48" y="74"/>
                  </a:lnTo>
                  <a:lnTo>
                    <a:pt x="50" y="73"/>
                  </a:lnTo>
                  <a:lnTo>
                    <a:pt x="50" y="71"/>
                  </a:lnTo>
                  <a:lnTo>
                    <a:pt x="52" y="71"/>
                  </a:lnTo>
                  <a:lnTo>
                    <a:pt x="52" y="69"/>
                  </a:lnTo>
                  <a:lnTo>
                    <a:pt x="52" y="67"/>
                  </a:lnTo>
                  <a:lnTo>
                    <a:pt x="54" y="67"/>
                  </a:lnTo>
                  <a:lnTo>
                    <a:pt x="54" y="65"/>
                  </a:lnTo>
                  <a:lnTo>
                    <a:pt x="54" y="63"/>
                  </a:lnTo>
                  <a:lnTo>
                    <a:pt x="56" y="63"/>
                  </a:lnTo>
                  <a:lnTo>
                    <a:pt x="56" y="61"/>
                  </a:lnTo>
                  <a:lnTo>
                    <a:pt x="56" y="59"/>
                  </a:lnTo>
                  <a:lnTo>
                    <a:pt x="58" y="59"/>
                  </a:lnTo>
                  <a:lnTo>
                    <a:pt x="58" y="57"/>
                  </a:lnTo>
                  <a:lnTo>
                    <a:pt x="58" y="55"/>
                  </a:lnTo>
                  <a:lnTo>
                    <a:pt x="60" y="54"/>
                  </a:lnTo>
                  <a:lnTo>
                    <a:pt x="60" y="52"/>
                  </a:lnTo>
                  <a:lnTo>
                    <a:pt x="60" y="50"/>
                  </a:lnTo>
                  <a:lnTo>
                    <a:pt x="62" y="48"/>
                  </a:lnTo>
                  <a:lnTo>
                    <a:pt x="62" y="46"/>
                  </a:lnTo>
                  <a:lnTo>
                    <a:pt x="69" y="46"/>
                  </a:lnTo>
                  <a:lnTo>
                    <a:pt x="71" y="46"/>
                  </a:lnTo>
                  <a:lnTo>
                    <a:pt x="71" y="48"/>
                  </a:lnTo>
                  <a:lnTo>
                    <a:pt x="71" y="50"/>
                  </a:lnTo>
                  <a:lnTo>
                    <a:pt x="71" y="52"/>
                  </a:lnTo>
                  <a:lnTo>
                    <a:pt x="71" y="54"/>
                  </a:lnTo>
                  <a:lnTo>
                    <a:pt x="71" y="55"/>
                  </a:lnTo>
                  <a:lnTo>
                    <a:pt x="71" y="57"/>
                  </a:lnTo>
                  <a:lnTo>
                    <a:pt x="71" y="59"/>
                  </a:lnTo>
                  <a:lnTo>
                    <a:pt x="71" y="61"/>
                  </a:lnTo>
                  <a:lnTo>
                    <a:pt x="71" y="63"/>
                  </a:lnTo>
                  <a:lnTo>
                    <a:pt x="69" y="63"/>
                  </a:lnTo>
                  <a:lnTo>
                    <a:pt x="69" y="65"/>
                  </a:lnTo>
                  <a:lnTo>
                    <a:pt x="67" y="65"/>
                  </a:lnTo>
                  <a:lnTo>
                    <a:pt x="65" y="65"/>
                  </a:lnTo>
                  <a:lnTo>
                    <a:pt x="65" y="63"/>
                  </a:lnTo>
                  <a:lnTo>
                    <a:pt x="62" y="63"/>
                  </a:lnTo>
                  <a:lnTo>
                    <a:pt x="60" y="63"/>
                  </a:lnTo>
                  <a:lnTo>
                    <a:pt x="58" y="63"/>
                  </a:lnTo>
                  <a:lnTo>
                    <a:pt x="56" y="61"/>
                  </a:lnTo>
                  <a:lnTo>
                    <a:pt x="58" y="78"/>
                  </a:lnTo>
                  <a:lnTo>
                    <a:pt x="60" y="78"/>
                  </a:lnTo>
                  <a:lnTo>
                    <a:pt x="62" y="78"/>
                  </a:lnTo>
                  <a:lnTo>
                    <a:pt x="65" y="78"/>
                  </a:lnTo>
                  <a:lnTo>
                    <a:pt x="67" y="78"/>
                  </a:lnTo>
                  <a:lnTo>
                    <a:pt x="69" y="78"/>
                  </a:lnTo>
                  <a:lnTo>
                    <a:pt x="71" y="78"/>
                  </a:lnTo>
                  <a:lnTo>
                    <a:pt x="73" y="78"/>
                  </a:lnTo>
                  <a:lnTo>
                    <a:pt x="75" y="78"/>
                  </a:lnTo>
                  <a:lnTo>
                    <a:pt x="77" y="78"/>
                  </a:lnTo>
                  <a:lnTo>
                    <a:pt x="77" y="76"/>
                  </a:lnTo>
                  <a:lnTo>
                    <a:pt x="79" y="76"/>
                  </a:lnTo>
                  <a:lnTo>
                    <a:pt x="81" y="76"/>
                  </a:lnTo>
                  <a:lnTo>
                    <a:pt x="81" y="74"/>
                  </a:lnTo>
                  <a:lnTo>
                    <a:pt x="83" y="73"/>
                  </a:lnTo>
                  <a:lnTo>
                    <a:pt x="83" y="71"/>
                  </a:lnTo>
                  <a:lnTo>
                    <a:pt x="83" y="69"/>
                  </a:lnTo>
                  <a:lnTo>
                    <a:pt x="85" y="69"/>
                  </a:lnTo>
                  <a:lnTo>
                    <a:pt x="85" y="67"/>
                  </a:lnTo>
                  <a:lnTo>
                    <a:pt x="85" y="65"/>
                  </a:lnTo>
                  <a:lnTo>
                    <a:pt x="85" y="63"/>
                  </a:lnTo>
                  <a:lnTo>
                    <a:pt x="85" y="61"/>
                  </a:lnTo>
                  <a:lnTo>
                    <a:pt x="85" y="59"/>
                  </a:lnTo>
                  <a:lnTo>
                    <a:pt x="85" y="57"/>
                  </a:lnTo>
                  <a:lnTo>
                    <a:pt x="85" y="55"/>
                  </a:lnTo>
                  <a:lnTo>
                    <a:pt x="85" y="54"/>
                  </a:lnTo>
                  <a:lnTo>
                    <a:pt x="85" y="52"/>
                  </a:lnTo>
                  <a:lnTo>
                    <a:pt x="85" y="50"/>
                  </a:lnTo>
                  <a:lnTo>
                    <a:pt x="85" y="48"/>
                  </a:lnTo>
                  <a:lnTo>
                    <a:pt x="85" y="46"/>
                  </a:lnTo>
                  <a:lnTo>
                    <a:pt x="85" y="44"/>
                  </a:lnTo>
                  <a:lnTo>
                    <a:pt x="85" y="42"/>
                  </a:lnTo>
                  <a:lnTo>
                    <a:pt x="85" y="40"/>
                  </a:lnTo>
                  <a:lnTo>
                    <a:pt x="85" y="38"/>
                  </a:lnTo>
                  <a:lnTo>
                    <a:pt x="85" y="37"/>
                  </a:lnTo>
                  <a:lnTo>
                    <a:pt x="87" y="37"/>
                  </a:lnTo>
                  <a:lnTo>
                    <a:pt x="87" y="38"/>
                  </a:lnTo>
                  <a:lnTo>
                    <a:pt x="89" y="38"/>
                  </a:lnTo>
                  <a:lnTo>
                    <a:pt x="89" y="40"/>
                  </a:lnTo>
                  <a:lnTo>
                    <a:pt x="89" y="42"/>
                  </a:lnTo>
                  <a:lnTo>
                    <a:pt x="91" y="42"/>
                  </a:lnTo>
                  <a:lnTo>
                    <a:pt x="91" y="44"/>
                  </a:lnTo>
                  <a:lnTo>
                    <a:pt x="94" y="44"/>
                  </a:lnTo>
                  <a:lnTo>
                    <a:pt x="94" y="46"/>
                  </a:lnTo>
                  <a:lnTo>
                    <a:pt x="94" y="80"/>
                  </a:lnTo>
                  <a:lnTo>
                    <a:pt x="110" y="80"/>
                  </a:lnTo>
                  <a:lnTo>
                    <a:pt x="110" y="46"/>
                  </a:lnTo>
                  <a:lnTo>
                    <a:pt x="110" y="44"/>
                  </a:lnTo>
                  <a:lnTo>
                    <a:pt x="112" y="44"/>
                  </a:lnTo>
                  <a:lnTo>
                    <a:pt x="112" y="42"/>
                  </a:lnTo>
                  <a:lnTo>
                    <a:pt x="114" y="40"/>
                  </a:lnTo>
                  <a:lnTo>
                    <a:pt x="116" y="38"/>
                  </a:lnTo>
                  <a:lnTo>
                    <a:pt x="118" y="38"/>
                  </a:lnTo>
                  <a:lnTo>
                    <a:pt x="118" y="37"/>
                  </a:lnTo>
                  <a:lnTo>
                    <a:pt x="120" y="35"/>
                  </a:lnTo>
                  <a:lnTo>
                    <a:pt x="123" y="33"/>
                  </a:lnTo>
                  <a:lnTo>
                    <a:pt x="123" y="35"/>
                  </a:lnTo>
                  <a:lnTo>
                    <a:pt x="123" y="67"/>
                  </a:lnTo>
                  <a:lnTo>
                    <a:pt x="120" y="67"/>
                  </a:lnTo>
                  <a:lnTo>
                    <a:pt x="118" y="67"/>
                  </a:lnTo>
                  <a:lnTo>
                    <a:pt x="116" y="67"/>
                  </a:lnTo>
                  <a:lnTo>
                    <a:pt x="116" y="69"/>
                  </a:lnTo>
                  <a:lnTo>
                    <a:pt x="114" y="69"/>
                  </a:lnTo>
                  <a:lnTo>
                    <a:pt x="118" y="80"/>
                  </a:lnTo>
                  <a:lnTo>
                    <a:pt x="120" y="80"/>
                  </a:lnTo>
                  <a:lnTo>
                    <a:pt x="123" y="80"/>
                  </a:lnTo>
                  <a:lnTo>
                    <a:pt x="125" y="80"/>
                  </a:lnTo>
                  <a:lnTo>
                    <a:pt x="127" y="78"/>
                  </a:lnTo>
                  <a:lnTo>
                    <a:pt x="129" y="78"/>
                  </a:lnTo>
                  <a:lnTo>
                    <a:pt x="131" y="78"/>
                  </a:lnTo>
                  <a:lnTo>
                    <a:pt x="133" y="78"/>
                  </a:lnTo>
                  <a:lnTo>
                    <a:pt x="133" y="76"/>
                  </a:lnTo>
                  <a:lnTo>
                    <a:pt x="135" y="76"/>
                  </a:lnTo>
                  <a:lnTo>
                    <a:pt x="137" y="76"/>
                  </a:lnTo>
                  <a:lnTo>
                    <a:pt x="139" y="76"/>
                  </a:lnTo>
                  <a:lnTo>
                    <a:pt x="139" y="74"/>
                  </a:lnTo>
                  <a:lnTo>
                    <a:pt x="141" y="74"/>
                  </a:lnTo>
                  <a:lnTo>
                    <a:pt x="143" y="74"/>
                  </a:lnTo>
                  <a:lnTo>
                    <a:pt x="145" y="73"/>
                  </a:lnTo>
                  <a:lnTo>
                    <a:pt x="147" y="73"/>
                  </a:lnTo>
                  <a:lnTo>
                    <a:pt x="149" y="73"/>
                  </a:lnTo>
                  <a:lnTo>
                    <a:pt x="149" y="71"/>
                  </a:lnTo>
                  <a:lnTo>
                    <a:pt x="145" y="59"/>
                  </a:lnTo>
                  <a:lnTo>
                    <a:pt x="143" y="59"/>
                  </a:lnTo>
                  <a:lnTo>
                    <a:pt x="141" y="61"/>
                  </a:lnTo>
                  <a:lnTo>
                    <a:pt x="139" y="61"/>
                  </a:lnTo>
                  <a:lnTo>
                    <a:pt x="137" y="61"/>
                  </a:lnTo>
                  <a:lnTo>
                    <a:pt x="137" y="63"/>
                  </a:lnTo>
                  <a:lnTo>
                    <a:pt x="137" y="44"/>
                  </a:lnTo>
                  <a:lnTo>
                    <a:pt x="137" y="42"/>
                  </a:lnTo>
                  <a:lnTo>
                    <a:pt x="139" y="42"/>
                  </a:lnTo>
                  <a:lnTo>
                    <a:pt x="141" y="42"/>
                  </a:lnTo>
                  <a:lnTo>
                    <a:pt x="143" y="42"/>
                  </a:lnTo>
                  <a:close/>
                  <a:moveTo>
                    <a:pt x="106" y="29"/>
                  </a:moveTo>
                  <a:lnTo>
                    <a:pt x="106" y="31"/>
                  </a:lnTo>
                  <a:lnTo>
                    <a:pt x="104" y="31"/>
                  </a:lnTo>
                  <a:lnTo>
                    <a:pt x="104" y="33"/>
                  </a:lnTo>
                  <a:lnTo>
                    <a:pt x="102" y="33"/>
                  </a:lnTo>
                  <a:lnTo>
                    <a:pt x="102" y="35"/>
                  </a:lnTo>
                  <a:lnTo>
                    <a:pt x="102" y="33"/>
                  </a:lnTo>
                  <a:lnTo>
                    <a:pt x="100" y="33"/>
                  </a:lnTo>
                  <a:lnTo>
                    <a:pt x="100" y="31"/>
                  </a:lnTo>
                  <a:lnTo>
                    <a:pt x="100" y="29"/>
                  </a:lnTo>
                  <a:lnTo>
                    <a:pt x="98" y="29"/>
                  </a:lnTo>
                  <a:lnTo>
                    <a:pt x="98" y="27"/>
                  </a:lnTo>
                  <a:lnTo>
                    <a:pt x="96" y="27"/>
                  </a:lnTo>
                  <a:lnTo>
                    <a:pt x="96" y="25"/>
                  </a:lnTo>
                  <a:lnTo>
                    <a:pt x="94" y="25"/>
                  </a:lnTo>
                  <a:lnTo>
                    <a:pt x="94" y="23"/>
                  </a:lnTo>
                  <a:lnTo>
                    <a:pt x="91" y="23"/>
                  </a:lnTo>
                  <a:lnTo>
                    <a:pt x="112" y="23"/>
                  </a:lnTo>
                  <a:lnTo>
                    <a:pt x="110" y="23"/>
                  </a:lnTo>
                  <a:lnTo>
                    <a:pt x="110" y="25"/>
                  </a:lnTo>
                  <a:lnTo>
                    <a:pt x="110" y="27"/>
                  </a:lnTo>
                  <a:lnTo>
                    <a:pt x="108" y="27"/>
                  </a:lnTo>
                  <a:lnTo>
                    <a:pt x="108" y="29"/>
                  </a:lnTo>
                  <a:lnTo>
                    <a:pt x="106" y="29"/>
                  </a:lnTo>
                  <a:close/>
                  <a:moveTo>
                    <a:pt x="139" y="126"/>
                  </a:moveTo>
                  <a:lnTo>
                    <a:pt x="139" y="150"/>
                  </a:lnTo>
                  <a:lnTo>
                    <a:pt x="156" y="150"/>
                  </a:lnTo>
                  <a:lnTo>
                    <a:pt x="156" y="78"/>
                  </a:lnTo>
                  <a:lnTo>
                    <a:pt x="139" y="78"/>
                  </a:lnTo>
                  <a:lnTo>
                    <a:pt x="139" y="88"/>
                  </a:lnTo>
                  <a:lnTo>
                    <a:pt x="67" y="88"/>
                  </a:lnTo>
                  <a:lnTo>
                    <a:pt x="67" y="82"/>
                  </a:lnTo>
                  <a:lnTo>
                    <a:pt x="50" y="82"/>
                  </a:lnTo>
                  <a:lnTo>
                    <a:pt x="50" y="103"/>
                  </a:lnTo>
                  <a:lnTo>
                    <a:pt x="50" y="105"/>
                  </a:lnTo>
                  <a:lnTo>
                    <a:pt x="50" y="107"/>
                  </a:lnTo>
                  <a:lnTo>
                    <a:pt x="50" y="109"/>
                  </a:lnTo>
                  <a:lnTo>
                    <a:pt x="50" y="111"/>
                  </a:lnTo>
                  <a:lnTo>
                    <a:pt x="48" y="112"/>
                  </a:lnTo>
                  <a:lnTo>
                    <a:pt x="48" y="114"/>
                  </a:lnTo>
                  <a:lnTo>
                    <a:pt x="48" y="116"/>
                  </a:lnTo>
                  <a:lnTo>
                    <a:pt x="48" y="118"/>
                  </a:lnTo>
                  <a:lnTo>
                    <a:pt x="48" y="120"/>
                  </a:lnTo>
                  <a:lnTo>
                    <a:pt x="48" y="122"/>
                  </a:lnTo>
                  <a:lnTo>
                    <a:pt x="46" y="124"/>
                  </a:lnTo>
                  <a:lnTo>
                    <a:pt x="46" y="126"/>
                  </a:lnTo>
                  <a:lnTo>
                    <a:pt x="46" y="128"/>
                  </a:lnTo>
                  <a:lnTo>
                    <a:pt x="44" y="128"/>
                  </a:lnTo>
                  <a:lnTo>
                    <a:pt x="44" y="129"/>
                  </a:lnTo>
                  <a:lnTo>
                    <a:pt x="44" y="131"/>
                  </a:lnTo>
                  <a:lnTo>
                    <a:pt x="42" y="133"/>
                  </a:lnTo>
                  <a:lnTo>
                    <a:pt x="40" y="135"/>
                  </a:lnTo>
                  <a:lnTo>
                    <a:pt x="40" y="137"/>
                  </a:lnTo>
                  <a:lnTo>
                    <a:pt x="38" y="137"/>
                  </a:lnTo>
                  <a:lnTo>
                    <a:pt x="38" y="139"/>
                  </a:lnTo>
                  <a:lnTo>
                    <a:pt x="36" y="139"/>
                  </a:lnTo>
                  <a:lnTo>
                    <a:pt x="36" y="141"/>
                  </a:lnTo>
                  <a:lnTo>
                    <a:pt x="33" y="141"/>
                  </a:lnTo>
                  <a:lnTo>
                    <a:pt x="31" y="143"/>
                  </a:lnTo>
                  <a:lnTo>
                    <a:pt x="46" y="152"/>
                  </a:lnTo>
                  <a:lnTo>
                    <a:pt x="48" y="152"/>
                  </a:lnTo>
                  <a:lnTo>
                    <a:pt x="48" y="150"/>
                  </a:lnTo>
                  <a:lnTo>
                    <a:pt x="50" y="150"/>
                  </a:lnTo>
                  <a:lnTo>
                    <a:pt x="50" y="148"/>
                  </a:lnTo>
                  <a:lnTo>
                    <a:pt x="52" y="148"/>
                  </a:lnTo>
                  <a:lnTo>
                    <a:pt x="52" y="147"/>
                  </a:lnTo>
                  <a:lnTo>
                    <a:pt x="54" y="147"/>
                  </a:lnTo>
                  <a:lnTo>
                    <a:pt x="54" y="145"/>
                  </a:lnTo>
                  <a:lnTo>
                    <a:pt x="56" y="143"/>
                  </a:lnTo>
                  <a:lnTo>
                    <a:pt x="56" y="141"/>
                  </a:lnTo>
                  <a:lnTo>
                    <a:pt x="58" y="141"/>
                  </a:lnTo>
                  <a:lnTo>
                    <a:pt x="58" y="139"/>
                  </a:lnTo>
                  <a:lnTo>
                    <a:pt x="58" y="137"/>
                  </a:lnTo>
                  <a:lnTo>
                    <a:pt x="60" y="137"/>
                  </a:lnTo>
                  <a:lnTo>
                    <a:pt x="60" y="135"/>
                  </a:lnTo>
                  <a:lnTo>
                    <a:pt x="60" y="133"/>
                  </a:lnTo>
                  <a:lnTo>
                    <a:pt x="62" y="131"/>
                  </a:lnTo>
                  <a:lnTo>
                    <a:pt x="62" y="129"/>
                  </a:lnTo>
                  <a:lnTo>
                    <a:pt x="62" y="128"/>
                  </a:lnTo>
                  <a:lnTo>
                    <a:pt x="65" y="128"/>
                  </a:lnTo>
                  <a:lnTo>
                    <a:pt x="65" y="126"/>
                  </a:lnTo>
                  <a:lnTo>
                    <a:pt x="139" y="126"/>
                  </a:lnTo>
                  <a:close/>
                  <a:moveTo>
                    <a:pt x="139" y="112"/>
                  </a:moveTo>
                  <a:lnTo>
                    <a:pt x="67" y="112"/>
                  </a:lnTo>
                  <a:lnTo>
                    <a:pt x="67" y="111"/>
                  </a:lnTo>
                  <a:lnTo>
                    <a:pt x="67" y="109"/>
                  </a:lnTo>
                  <a:lnTo>
                    <a:pt x="67" y="107"/>
                  </a:lnTo>
                  <a:lnTo>
                    <a:pt x="67" y="105"/>
                  </a:lnTo>
                  <a:lnTo>
                    <a:pt x="67" y="103"/>
                  </a:lnTo>
                  <a:lnTo>
                    <a:pt x="67" y="101"/>
                  </a:lnTo>
                  <a:lnTo>
                    <a:pt x="139" y="101"/>
                  </a:lnTo>
                  <a:lnTo>
                    <a:pt x="139" y="11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zh-TW" altLang="en-US" sz="3200">
                <a:solidFill>
                  <a:prstClr val="black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8" name="Freeform 23"/>
            <p:cNvSpPr>
              <a:spLocks noEditPoints="1"/>
            </p:cNvSpPr>
            <p:nvPr/>
          </p:nvSpPr>
          <p:spPr bwMode="auto">
            <a:xfrm>
              <a:off x="661" y="212"/>
              <a:ext cx="164" cy="146"/>
            </a:xfrm>
            <a:custGeom>
              <a:avLst/>
              <a:gdLst>
                <a:gd name="T0" fmla="*/ 373 w 163"/>
                <a:gd name="T1" fmla="*/ 27 h 148"/>
                <a:gd name="T2" fmla="*/ 37 w 163"/>
                <a:gd name="T3" fmla="*/ 0 h 148"/>
                <a:gd name="T4" fmla="*/ 12 w 163"/>
                <a:gd name="T5" fmla="*/ 35 h 148"/>
                <a:gd name="T6" fmla="*/ 14 w 163"/>
                <a:gd name="T7" fmla="*/ 37 h 148"/>
                <a:gd name="T8" fmla="*/ 16 w 163"/>
                <a:gd name="T9" fmla="*/ 37 h 148"/>
                <a:gd name="T10" fmla="*/ 18 w 163"/>
                <a:gd name="T11" fmla="*/ 37 h 148"/>
                <a:gd name="T12" fmla="*/ 35 w 163"/>
                <a:gd name="T13" fmla="*/ 37 h 148"/>
                <a:gd name="T14" fmla="*/ 33 w 163"/>
                <a:gd name="T15" fmla="*/ 37 h 148"/>
                <a:gd name="T16" fmla="*/ 31 w 163"/>
                <a:gd name="T17" fmla="*/ 37 h 148"/>
                <a:gd name="T18" fmla="*/ 29 w 163"/>
                <a:gd name="T19" fmla="*/ 35 h 148"/>
                <a:gd name="T20" fmla="*/ 27 w 163"/>
                <a:gd name="T21" fmla="*/ 29 h 148"/>
                <a:gd name="T22" fmla="*/ 0 w 163"/>
                <a:gd name="T23" fmla="*/ 37 h 148"/>
                <a:gd name="T24" fmla="*/ 70 w 163"/>
                <a:gd name="T25" fmla="*/ 37 h 148"/>
                <a:gd name="T26" fmla="*/ 72 w 163"/>
                <a:gd name="T27" fmla="*/ 37 h 148"/>
                <a:gd name="T28" fmla="*/ 74 w 163"/>
                <a:gd name="T29" fmla="*/ 37 h 148"/>
                <a:gd name="T30" fmla="*/ 76 w 163"/>
                <a:gd name="T31" fmla="*/ 37 h 148"/>
                <a:gd name="T32" fmla="*/ 78 w 163"/>
                <a:gd name="T33" fmla="*/ 33 h 148"/>
                <a:gd name="T34" fmla="*/ 62 w 163"/>
                <a:gd name="T35" fmla="*/ 31 h 148"/>
                <a:gd name="T36" fmla="*/ 60 w 163"/>
                <a:gd name="T37" fmla="*/ 37 h 148"/>
                <a:gd name="T38" fmla="*/ 58 w 163"/>
                <a:gd name="T39" fmla="*/ 37 h 148"/>
                <a:gd name="T40" fmla="*/ 56 w 163"/>
                <a:gd name="T41" fmla="*/ 37 h 148"/>
                <a:gd name="T42" fmla="*/ 53 w 163"/>
                <a:gd name="T43" fmla="*/ 37 h 148"/>
                <a:gd name="T44" fmla="*/ 68 w 163"/>
                <a:gd name="T45" fmla="*/ 37 h 148"/>
                <a:gd name="T46" fmla="*/ 373 w 163"/>
                <a:gd name="T47" fmla="*/ 37 h 148"/>
                <a:gd name="T48" fmla="*/ 363 w 163"/>
                <a:gd name="T49" fmla="*/ 37 h 148"/>
                <a:gd name="T50" fmla="*/ 6 w 163"/>
                <a:gd name="T51" fmla="*/ 37 h 148"/>
                <a:gd name="T52" fmla="*/ 4 w 163"/>
                <a:gd name="T53" fmla="*/ 37 h 148"/>
                <a:gd name="T54" fmla="*/ 22 w 163"/>
                <a:gd name="T55" fmla="*/ 37 h 148"/>
                <a:gd name="T56" fmla="*/ 66 w 163"/>
                <a:gd name="T57" fmla="*/ 37 h 148"/>
                <a:gd name="T58" fmla="*/ 22 w 163"/>
                <a:gd name="T59" fmla="*/ 37 h 148"/>
                <a:gd name="T60" fmla="*/ 472 w 163"/>
                <a:gd name="T61" fmla="*/ 37 h 148"/>
                <a:gd name="T62" fmla="*/ 484 w 163"/>
                <a:gd name="T63" fmla="*/ 37 h 148"/>
                <a:gd name="T64" fmla="*/ 496 w 163"/>
                <a:gd name="T65" fmla="*/ 37 h 148"/>
                <a:gd name="T66" fmla="*/ 514 w 163"/>
                <a:gd name="T67" fmla="*/ 37 h 148"/>
                <a:gd name="T68" fmla="*/ 523 w 163"/>
                <a:gd name="T69" fmla="*/ 37 h 148"/>
                <a:gd name="T70" fmla="*/ 529 w 163"/>
                <a:gd name="T71" fmla="*/ 37 h 148"/>
                <a:gd name="T72" fmla="*/ 535 w 163"/>
                <a:gd name="T73" fmla="*/ 37 h 148"/>
                <a:gd name="T74" fmla="*/ 535 w 163"/>
                <a:gd name="T75" fmla="*/ 37 h 148"/>
                <a:gd name="T76" fmla="*/ 529 w 163"/>
                <a:gd name="T77" fmla="*/ 37 h 148"/>
                <a:gd name="T78" fmla="*/ 514 w 163"/>
                <a:gd name="T79" fmla="*/ 37 h 148"/>
                <a:gd name="T80" fmla="*/ 490 w 163"/>
                <a:gd name="T81" fmla="*/ 37 h 148"/>
                <a:gd name="T82" fmla="*/ 466 w 163"/>
                <a:gd name="T83" fmla="*/ 37 h 148"/>
                <a:gd name="T84" fmla="*/ 448 w 163"/>
                <a:gd name="T85" fmla="*/ 37 h 148"/>
                <a:gd name="T86" fmla="*/ 454 w 163"/>
                <a:gd name="T87" fmla="*/ 37 h 148"/>
                <a:gd name="T88" fmla="*/ 478 w 163"/>
                <a:gd name="T89" fmla="*/ 37 h 148"/>
                <a:gd name="T90" fmla="*/ 502 w 163"/>
                <a:gd name="T91" fmla="*/ 37 h 148"/>
                <a:gd name="T92" fmla="*/ 529 w 163"/>
                <a:gd name="T93" fmla="*/ 37 h 148"/>
                <a:gd name="T94" fmla="*/ 547 w 163"/>
                <a:gd name="T95" fmla="*/ 37 h 148"/>
                <a:gd name="T96" fmla="*/ 559 w 163"/>
                <a:gd name="T97" fmla="*/ 37 h 148"/>
                <a:gd name="T98" fmla="*/ 571 w 163"/>
                <a:gd name="T99" fmla="*/ 37 h 148"/>
                <a:gd name="T100" fmla="*/ 587 w 163"/>
                <a:gd name="T101" fmla="*/ 37 h 148"/>
                <a:gd name="T102" fmla="*/ 587 w 163"/>
                <a:gd name="T103" fmla="*/ 37 h 148"/>
                <a:gd name="T104" fmla="*/ 587 w 163"/>
                <a:gd name="T105" fmla="*/ 37 h 148"/>
                <a:gd name="T106" fmla="*/ 579 w 163"/>
                <a:gd name="T107" fmla="*/ 37 h 148"/>
                <a:gd name="T108" fmla="*/ 571 w 163"/>
                <a:gd name="T109" fmla="*/ 37 h 148"/>
                <a:gd name="T110" fmla="*/ 565 w 163"/>
                <a:gd name="T111" fmla="*/ 37 h 148"/>
                <a:gd name="T112" fmla="*/ 553 w 163"/>
                <a:gd name="T113" fmla="*/ 37 h 148"/>
                <a:gd name="T114" fmla="*/ 541 w 163"/>
                <a:gd name="T115" fmla="*/ 37 h 148"/>
                <a:gd name="T116" fmla="*/ 529 w 163"/>
                <a:gd name="T117" fmla="*/ 37 h 148"/>
                <a:gd name="T118" fmla="*/ 529 w 163"/>
                <a:gd name="T119" fmla="*/ 37 h 148"/>
                <a:gd name="T120" fmla="*/ 389 w 163"/>
                <a:gd name="T121" fmla="*/ 4 h 148"/>
                <a:gd name="T122" fmla="*/ 427 w 163"/>
                <a:gd name="T123" fmla="*/ 21 h 148"/>
                <a:gd name="T124" fmla="*/ 514 w 163"/>
                <a:gd name="T125" fmla="*/ 19 h 14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63" h="148">
                  <a:moveTo>
                    <a:pt x="37" y="12"/>
                  </a:moveTo>
                  <a:lnTo>
                    <a:pt x="4" y="12"/>
                  </a:lnTo>
                  <a:lnTo>
                    <a:pt x="4" y="27"/>
                  </a:lnTo>
                  <a:lnTo>
                    <a:pt x="87" y="27"/>
                  </a:lnTo>
                  <a:lnTo>
                    <a:pt x="87" y="12"/>
                  </a:lnTo>
                  <a:lnTo>
                    <a:pt x="53" y="12"/>
                  </a:lnTo>
                  <a:lnTo>
                    <a:pt x="53" y="0"/>
                  </a:lnTo>
                  <a:lnTo>
                    <a:pt x="37" y="0"/>
                  </a:lnTo>
                  <a:lnTo>
                    <a:pt x="37" y="12"/>
                  </a:lnTo>
                  <a:close/>
                  <a:moveTo>
                    <a:pt x="10" y="33"/>
                  </a:moveTo>
                  <a:lnTo>
                    <a:pt x="10" y="35"/>
                  </a:lnTo>
                  <a:lnTo>
                    <a:pt x="12" y="35"/>
                  </a:lnTo>
                  <a:lnTo>
                    <a:pt x="12" y="37"/>
                  </a:lnTo>
                  <a:lnTo>
                    <a:pt x="12" y="38"/>
                  </a:lnTo>
                  <a:lnTo>
                    <a:pt x="12" y="40"/>
                  </a:lnTo>
                  <a:lnTo>
                    <a:pt x="14" y="40"/>
                  </a:lnTo>
                  <a:lnTo>
                    <a:pt x="14" y="42"/>
                  </a:lnTo>
                  <a:lnTo>
                    <a:pt x="14" y="44"/>
                  </a:lnTo>
                  <a:lnTo>
                    <a:pt x="14" y="46"/>
                  </a:lnTo>
                  <a:lnTo>
                    <a:pt x="16" y="48"/>
                  </a:lnTo>
                  <a:lnTo>
                    <a:pt x="16" y="50"/>
                  </a:lnTo>
                  <a:lnTo>
                    <a:pt x="16" y="52"/>
                  </a:lnTo>
                  <a:lnTo>
                    <a:pt x="18" y="54"/>
                  </a:lnTo>
                  <a:lnTo>
                    <a:pt x="18" y="55"/>
                  </a:lnTo>
                  <a:lnTo>
                    <a:pt x="18" y="57"/>
                  </a:lnTo>
                  <a:lnTo>
                    <a:pt x="18" y="59"/>
                  </a:lnTo>
                  <a:lnTo>
                    <a:pt x="35" y="55"/>
                  </a:lnTo>
                  <a:lnTo>
                    <a:pt x="35" y="54"/>
                  </a:lnTo>
                  <a:lnTo>
                    <a:pt x="35" y="52"/>
                  </a:lnTo>
                  <a:lnTo>
                    <a:pt x="33" y="50"/>
                  </a:lnTo>
                  <a:lnTo>
                    <a:pt x="33" y="48"/>
                  </a:lnTo>
                  <a:lnTo>
                    <a:pt x="33" y="46"/>
                  </a:lnTo>
                  <a:lnTo>
                    <a:pt x="33" y="44"/>
                  </a:lnTo>
                  <a:lnTo>
                    <a:pt x="31" y="44"/>
                  </a:lnTo>
                  <a:lnTo>
                    <a:pt x="31" y="42"/>
                  </a:lnTo>
                  <a:lnTo>
                    <a:pt x="31" y="40"/>
                  </a:lnTo>
                  <a:lnTo>
                    <a:pt x="31" y="38"/>
                  </a:lnTo>
                  <a:lnTo>
                    <a:pt x="29" y="38"/>
                  </a:lnTo>
                  <a:lnTo>
                    <a:pt x="29" y="37"/>
                  </a:lnTo>
                  <a:lnTo>
                    <a:pt x="29" y="35"/>
                  </a:lnTo>
                  <a:lnTo>
                    <a:pt x="29" y="33"/>
                  </a:lnTo>
                  <a:lnTo>
                    <a:pt x="27" y="33"/>
                  </a:lnTo>
                  <a:lnTo>
                    <a:pt x="27" y="31"/>
                  </a:lnTo>
                  <a:lnTo>
                    <a:pt x="27" y="29"/>
                  </a:lnTo>
                  <a:lnTo>
                    <a:pt x="10" y="33"/>
                  </a:lnTo>
                  <a:close/>
                  <a:moveTo>
                    <a:pt x="51" y="61"/>
                  </a:moveTo>
                  <a:lnTo>
                    <a:pt x="0" y="61"/>
                  </a:lnTo>
                  <a:lnTo>
                    <a:pt x="0" y="76"/>
                  </a:lnTo>
                  <a:lnTo>
                    <a:pt x="89" y="76"/>
                  </a:lnTo>
                  <a:lnTo>
                    <a:pt x="89" y="61"/>
                  </a:lnTo>
                  <a:lnTo>
                    <a:pt x="70" y="61"/>
                  </a:lnTo>
                  <a:lnTo>
                    <a:pt x="70" y="59"/>
                  </a:lnTo>
                  <a:lnTo>
                    <a:pt x="70" y="57"/>
                  </a:lnTo>
                  <a:lnTo>
                    <a:pt x="72" y="55"/>
                  </a:lnTo>
                  <a:lnTo>
                    <a:pt x="72" y="54"/>
                  </a:lnTo>
                  <a:lnTo>
                    <a:pt x="72" y="52"/>
                  </a:lnTo>
                  <a:lnTo>
                    <a:pt x="74" y="50"/>
                  </a:lnTo>
                  <a:lnTo>
                    <a:pt x="74" y="48"/>
                  </a:lnTo>
                  <a:lnTo>
                    <a:pt x="74" y="46"/>
                  </a:lnTo>
                  <a:lnTo>
                    <a:pt x="74" y="44"/>
                  </a:lnTo>
                  <a:lnTo>
                    <a:pt x="76" y="44"/>
                  </a:lnTo>
                  <a:lnTo>
                    <a:pt x="76" y="42"/>
                  </a:lnTo>
                  <a:lnTo>
                    <a:pt x="76" y="40"/>
                  </a:lnTo>
                  <a:lnTo>
                    <a:pt x="76" y="38"/>
                  </a:lnTo>
                  <a:lnTo>
                    <a:pt x="78" y="38"/>
                  </a:lnTo>
                  <a:lnTo>
                    <a:pt x="78" y="37"/>
                  </a:lnTo>
                  <a:lnTo>
                    <a:pt x="78" y="35"/>
                  </a:lnTo>
                  <a:lnTo>
                    <a:pt x="78" y="33"/>
                  </a:lnTo>
                  <a:lnTo>
                    <a:pt x="80" y="33"/>
                  </a:lnTo>
                  <a:lnTo>
                    <a:pt x="64" y="27"/>
                  </a:lnTo>
                  <a:lnTo>
                    <a:pt x="64" y="29"/>
                  </a:lnTo>
                  <a:lnTo>
                    <a:pt x="62" y="31"/>
                  </a:lnTo>
                  <a:lnTo>
                    <a:pt x="62" y="33"/>
                  </a:lnTo>
                  <a:lnTo>
                    <a:pt x="62" y="35"/>
                  </a:lnTo>
                  <a:lnTo>
                    <a:pt x="62" y="37"/>
                  </a:lnTo>
                  <a:lnTo>
                    <a:pt x="60" y="37"/>
                  </a:lnTo>
                  <a:lnTo>
                    <a:pt x="60" y="38"/>
                  </a:lnTo>
                  <a:lnTo>
                    <a:pt x="60" y="40"/>
                  </a:lnTo>
                  <a:lnTo>
                    <a:pt x="60" y="42"/>
                  </a:lnTo>
                  <a:lnTo>
                    <a:pt x="58" y="44"/>
                  </a:lnTo>
                  <a:lnTo>
                    <a:pt x="58" y="46"/>
                  </a:lnTo>
                  <a:lnTo>
                    <a:pt x="58" y="48"/>
                  </a:lnTo>
                  <a:lnTo>
                    <a:pt x="56" y="50"/>
                  </a:lnTo>
                  <a:lnTo>
                    <a:pt x="56" y="52"/>
                  </a:lnTo>
                  <a:lnTo>
                    <a:pt x="56" y="54"/>
                  </a:lnTo>
                  <a:lnTo>
                    <a:pt x="53" y="55"/>
                  </a:lnTo>
                  <a:lnTo>
                    <a:pt x="53" y="57"/>
                  </a:lnTo>
                  <a:lnTo>
                    <a:pt x="53" y="59"/>
                  </a:lnTo>
                  <a:lnTo>
                    <a:pt x="53" y="61"/>
                  </a:lnTo>
                  <a:lnTo>
                    <a:pt x="51" y="61"/>
                  </a:lnTo>
                  <a:close/>
                  <a:moveTo>
                    <a:pt x="22" y="141"/>
                  </a:moveTo>
                  <a:lnTo>
                    <a:pt x="68" y="141"/>
                  </a:lnTo>
                  <a:lnTo>
                    <a:pt x="68" y="148"/>
                  </a:lnTo>
                  <a:lnTo>
                    <a:pt x="87" y="148"/>
                  </a:lnTo>
                  <a:lnTo>
                    <a:pt x="87" y="90"/>
                  </a:lnTo>
                  <a:lnTo>
                    <a:pt x="87" y="88"/>
                  </a:lnTo>
                  <a:lnTo>
                    <a:pt x="87" y="86"/>
                  </a:lnTo>
                  <a:lnTo>
                    <a:pt x="85" y="86"/>
                  </a:lnTo>
                  <a:lnTo>
                    <a:pt x="85" y="84"/>
                  </a:lnTo>
                  <a:lnTo>
                    <a:pt x="82" y="84"/>
                  </a:lnTo>
                  <a:lnTo>
                    <a:pt x="80" y="84"/>
                  </a:lnTo>
                  <a:lnTo>
                    <a:pt x="10" y="84"/>
                  </a:lnTo>
                  <a:lnTo>
                    <a:pt x="8" y="84"/>
                  </a:lnTo>
                  <a:lnTo>
                    <a:pt x="6" y="84"/>
                  </a:lnTo>
                  <a:lnTo>
                    <a:pt x="6" y="86"/>
                  </a:lnTo>
                  <a:lnTo>
                    <a:pt x="4" y="86"/>
                  </a:lnTo>
                  <a:lnTo>
                    <a:pt x="4" y="88"/>
                  </a:lnTo>
                  <a:lnTo>
                    <a:pt x="4" y="90"/>
                  </a:lnTo>
                  <a:lnTo>
                    <a:pt x="4" y="148"/>
                  </a:lnTo>
                  <a:lnTo>
                    <a:pt x="22" y="148"/>
                  </a:lnTo>
                  <a:lnTo>
                    <a:pt x="22" y="141"/>
                  </a:lnTo>
                  <a:close/>
                  <a:moveTo>
                    <a:pt x="22" y="126"/>
                  </a:moveTo>
                  <a:lnTo>
                    <a:pt x="22" y="101"/>
                  </a:lnTo>
                  <a:lnTo>
                    <a:pt x="22" y="99"/>
                  </a:lnTo>
                  <a:lnTo>
                    <a:pt x="24" y="99"/>
                  </a:lnTo>
                  <a:lnTo>
                    <a:pt x="66" y="99"/>
                  </a:lnTo>
                  <a:lnTo>
                    <a:pt x="68" y="99"/>
                  </a:lnTo>
                  <a:lnTo>
                    <a:pt x="68" y="101"/>
                  </a:lnTo>
                  <a:lnTo>
                    <a:pt x="68" y="126"/>
                  </a:lnTo>
                  <a:lnTo>
                    <a:pt x="22" y="126"/>
                  </a:lnTo>
                  <a:close/>
                  <a:moveTo>
                    <a:pt x="140" y="19"/>
                  </a:moveTo>
                  <a:lnTo>
                    <a:pt x="126" y="59"/>
                  </a:lnTo>
                  <a:lnTo>
                    <a:pt x="126" y="61"/>
                  </a:lnTo>
                  <a:lnTo>
                    <a:pt x="126" y="63"/>
                  </a:lnTo>
                  <a:lnTo>
                    <a:pt x="126" y="65"/>
                  </a:lnTo>
                  <a:lnTo>
                    <a:pt x="126" y="67"/>
                  </a:lnTo>
                  <a:lnTo>
                    <a:pt x="128" y="69"/>
                  </a:lnTo>
                  <a:lnTo>
                    <a:pt x="130" y="71"/>
                  </a:lnTo>
                  <a:lnTo>
                    <a:pt x="130" y="73"/>
                  </a:lnTo>
                  <a:lnTo>
                    <a:pt x="132" y="74"/>
                  </a:lnTo>
                  <a:lnTo>
                    <a:pt x="134" y="76"/>
                  </a:lnTo>
                  <a:lnTo>
                    <a:pt x="134" y="78"/>
                  </a:lnTo>
                  <a:lnTo>
                    <a:pt x="136" y="80"/>
                  </a:lnTo>
                  <a:lnTo>
                    <a:pt x="138" y="82"/>
                  </a:lnTo>
                  <a:lnTo>
                    <a:pt x="138" y="84"/>
                  </a:lnTo>
                  <a:lnTo>
                    <a:pt x="140" y="86"/>
                  </a:lnTo>
                  <a:lnTo>
                    <a:pt x="140" y="88"/>
                  </a:lnTo>
                  <a:lnTo>
                    <a:pt x="140" y="90"/>
                  </a:lnTo>
                  <a:lnTo>
                    <a:pt x="143" y="90"/>
                  </a:lnTo>
                  <a:lnTo>
                    <a:pt x="143" y="92"/>
                  </a:lnTo>
                  <a:lnTo>
                    <a:pt x="143" y="93"/>
                  </a:lnTo>
                  <a:lnTo>
                    <a:pt x="145" y="93"/>
                  </a:lnTo>
                  <a:lnTo>
                    <a:pt x="145" y="95"/>
                  </a:lnTo>
                  <a:lnTo>
                    <a:pt x="145" y="97"/>
                  </a:lnTo>
                  <a:lnTo>
                    <a:pt x="145" y="99"/>
                  </a:lnTo>
                  <a:lnTo>
                    <a:pt x="147" y="99"/>
                  </a:lnTo>
                  <a:lnTo>
                    <a:pt x="147" y="101"/>
                  </a:lnTo>
                  <a:lnTo>
                    <a:pt x="147" y="103"/>
                  </a:lnTo>
                  <a:lnTo>
                    <a:pt x="147" y="105"/>
                  </a:lnTo>
                  <a:lnTo>
                    <a:pt x="147" y="107"/>
                  </a:lnTo>
                  <a:lnTo>
                    <a:pt x="147" y="109"/>
                  </a:lnTo>
                  <a:lnTo>
                    <a:pt x="147" y="111"/>
                  </a:lnTo>
                  <a:lnTo>
                    <a:pt x="147" y="112"/>
                  </a:lnTo>
                  <a:lnTo>
                    <a:pt x="147" y="114"/>
                  </a:lnTo>
                  <a:lnTo>
                    <a:pt x="145" y="114"/>
                  </a:lnTo>
                  <a:lnTo>
                    <a:pt x="145" y="116"/>
                  </a:lnTo>
                  <a:lnTo>
                    <a:pt x="145" y="118"/>
                  </a:lnTo>
                  <a:lnTo>
                    <a:pt x="143" y="118"/>
                  </a:lnTo>
                  <a:lnTo>
                    <a:pt x="143" y="120"/>
                  </a:lnTo>
                  <a:lnTo>
                    <a:pt x="140" y="120"/>
                  </a:lnTo>
                  <a:lnTo>
                    <a:pt x="138" y="120"/>
                  </a:lnTo>
                  <a:lnTo>
                    <a:pt x="136" y="120"/>
                  </a:lnTo>
                  <a:lnTo>
                    <a:pt x="134" y="120"/>
                  </a:lnTo>
                  <a:lnTo>
                    <a:pt x="132" y="120"/>
                  </a:lnTo>
                  <a:lnTo>
                    <a:pt x="130" y="120"/>
                  </a:lnTo>
                  <a:lnTo>
                    <a:pt x="128" y="120"/>
                  </a:lnTo>
                  <a:lnTo>
                    <a:pt x="126" y="118"/>
                  </a:lnTo>
                  <a:lnTo>
                    <a:pt x="124" y="118"/>
                  </a:lnTo>
                  <a:lnTo>
                    <a:pt x="122" y="118"/>
                  </a:lnTo>
                  <a:lnTo>
                    <a:pt x="122" y="116"/>
                  </a:lnTo>
                  <a:lnTo>
                    <a:pt x="120" y="116"/>
                  </a:lnTo>
                  <a:lnTo>
                    <a:pt x="118" y="116"/>
                  </a:lnTo>
                  <a:lnTo>
                    <a:pt x="118" y="114"/>
                  </a:lnTo>
                  <a:lnTo>
                    <a:pt x="116" y="133"/>
                  </a:lnTo>
                  <a:lnTo>
                    <a:pt x="118" y="133"/>
                  </a:lnTo>
                  <a:lnTo>
                    <a:pt x="120" y="135"/>
                  </a:lnTo>
                  <a:lnTo>
                    <a:pt x="122" y="135"/>
                  </a:lnTo>
                  <a:lnTo>
                    <a:pt x="124" y="135"/>
                  </a:lnTo>
                  <a:lnTo>
                    <a:pt x="126" y="135"/>
                  </a:lnTo>
                  <a:lnTo>
                    <a:pt x="128" y="137"/>
                  </a:lnTo>
                  <a:lnTo>
                    <a:pt x="130" y="137"/>
                  </a:lnTo>
                  <a:lnTo>
                    <a:pt x="132" y="137"/>
                  </a:lnTo>
                  <a:lnTo>
                    <a:pt x="134" y="137"/>
                  </a:lnTo>
                  <a:lnTo>
                    <a:pt x="136" y="137"/>
                  </a:lnTo>
                  <a:lnTo>
                    <a:pt x="138" y="137"/>
                  </a:lnTo>
                  <a:lnTo>
                    <a:pt x="140" y="137"/>
                  </a:lnTo>
                  <a:lnTo>
                    <a:pt x="143" y="137"/>
                  </a:lnTo>
                  <a:lnTo>
                    <a:pt x="145" y="137"/>
                  </a:lnTo>
                  <a:lnTo>
                    <a:pt x="147" y="137"/>
                  </a:lnTo>
                  <a:lnTo>
                    <a:pt x="147" y="135"/>
                  </a:lnTo>
                  <a:lnTo>
                    <a:pt x="149" y="135"/>
                  </a:lnTo>
                  <a:lnTo>
                    <a:pt x="151" y="135"/>
                  </a:lnTo>
                  <a:lnTo>
                    <a:pt x="151" y="133"/>
                  </a:lnTo>
                  <a:lnTo>
                    <a:pt x="153" y="133"/>
                  </a:lnTo>
                  <a:lnTo>
                    <a:pt x="155" y="131"/>
                  </a:lnTo>
                  <a:lnTo>
                    <a:pt x="155" y="129"/>
                  </a:lnTo>
                  <a:lnTo>
                    <a:pt x="157" y="129"/>
                  </a:lnTo>
                  <a:lnTo>
                    <a:pt x="157" y="128"/>
                  </a:lnTo>
                  <a:lnTo>
                    <a:pt x="159" y="126"/>
                  </a:lnTo>
                  <a:lnTo>
                    <a:pt x="159" y="124"/>
                  </a:lnTo>
                  <a:lnTo>
                    <a:pt x="161" y="124"/>
                  </a:lnTo>
                  <a:lnTo>
                    <a:pt x="161" y="122"/>
                  </a:lnTo>
                  <a:lnTo>
                    <a:pt x="161" y="120"/>
                  </a:lnTo>
                  <a:lnTo>
                    <a:pt x="163" y="118"/>
                  </a:lnTo>
                  <a:lnTo>
                    <a:pt x="163" y="116"/>
                  </a:lnTo>
                  <a:lnTo>
                    <a:pt x="163" y="114"/>
                  </a:lnTo>
                  <a:lnTo>
                    <a:pt x="163" y="112"/>
                  </a:lnTo>
                  <a:lnTo>
                    <a:pt x="163" y="111"/>
                  </a:lnTo>
                  <a:lnTo>
                    <a:pt x="163" y="109"/>
                  </a:lnTo>
                  <a:lnTo>
                    <a:pt x="163" y="107"/>
                  </a:lnTo>
                  <a:lnTo>
                    <a:pt x="163" y="105"/>
                  </a:lnTo>
                  <a:lnTo>
                    <a:pt x="163" y="103"/>
                  </a:lnTo>
                  <a:lnTo>
                    <a:pt x="163" y="101"/>
                  </a:lnTo>
                  <a:lnTo>
                    <a:pt x="163" y="99"/>
                  </a:lnTo>
                  <a:lnTo>
                    <a:pt x="163" y="97"/>
                  </a:lnTo>
                  <a:lnTo>
                    <a:pt x="161" y="95"/>
                  </a:lnTo>
                  <a:lnTo>
                    <a:pt x="161" y="93"/>
                  </a:lnTo>
                  <a:lnTo>
                    <a:pt x="161" y="92"/>
                  </a:lnTo>
                  <a:lnTo>
                    <a:pt x="161" y="90"/>
                  </a:lnTo>
                  <a:lnTo>
                    <a:pt x="159" y="90"/>
                  </a:lnTo>
                  <a:lnTo>
                    <a:pt x="159" y="88"/>
                  </a:lnTo>
                  <a:lnTo>
                    <a:pt x="159" y="86"/>
                  </a:lnTo>
                  <a:lnTo>
                    <a:pt x="157" y="84"/>
                  </a:lnTo>
                  <a:lnTo>
                    <a:pt x="157" y="82"/>
                  </a:lnTo>
                  <a:lnTo>
                    <a:pt x="157" y="80"/>
                  </a:lnTo>
                  <a:lnTo>
                    <a:pt x="155" y="80"/>
                  </a:lnTo>
                  <a:lnTo>
                    <a:pt x="155" y="78"/>
                  </a:lnTo>
                  <a:lnTo>
                    <a:pt x="153" y="76"/>
                  </a:lnTo>
                  <a:lnTo>
                    <a:pt x="153" y="74"/>
                  </a:lnTo>
                  <a:lnTo>
                    <a:pt x="151" y="74"/>
                  </a:lnTo>
                  <a:lnTo>
                    <a:pt x="151" y="73"/>
                  </a:lnTo>
                  <a:lnTo>
                    <a:pt x="149" y="71"/>
                  </a:lnTo>
                  <a:lnTo>
                    <a:pt x="149" y="69"/>
                  </a:lnTo>
                  <a:lnTo>
                    <a:pt x="147" y="69"/>
                  </a:lnTo>
                  <a:lnTo>
                    <a:pt x="147" y="67"/>
                  </a:lnTo>
                  <a:lnTo>
                    <a:pt x="145" y="65"/>
                  </a:lnTo>
                  <a:lnTo>
                    <a:pt x="145" y="63"/>
                  </a:lnTo>
                  <a:lnTo>
                    <a:pt x="145" y="61"/>
                  </a:lnTo>
                  <a:lnTo>
                    <a:pt x="145" y="59"/>
                  </a:lnTo>
                  <a:lnTo>
                    <a:pt x="145" y="57"/>
                  </a:lnTo>
                  <a:lnTo>
                    <a:pt x="161" y="12"/>
                  </a:lnTo>
                  <a:lnTo>
                    <a:pt x="149" y="4"/>
                  </a:lnTo>
                  <a:lnTo>
                    <a:pt x="97" y="4"/>
                  </a:lnTo>
                  <a:lnTo>
                    <a:pt x="95" y="4"/>
                  </a:lnTo>
                  <a:lnTo>
                    <a:pt x="93" y="6"/>
                  </a:lnTo>
                  <a:lnTo>
                    <a:pt x="93" y="148"/>
                  </a:lnTo>
                  <a:lnTo>
                    <a:pt x="111" y="148"/>
                  </a:lnTo>
                  <a:lnTo>
                    <a:pt x="111" y="21"/>
                  </a:lnTo>
                  <a:lnTo>
                    <a:pt x="114" y="21"/>
                  </a:lnTo>
                  <a:lnTo>
                    <a:pt x="114" y="19"/>
                  </a:lnTo>
                  <a:lnTo>
                    <a:pt x="116" y="19"/>
                  </a:lnTo>
                  <a:lnTo>
                    <a:pt x="140" y="1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zh-TW" altLang="en-US" sz="3200">
                <a:solidFill>
                  <a:prstClr val="black"/>
                </a:solidFill>
                <a:latin typeface="Arial" pitchFamily="34" charset="0"/>
                <a:ea typeface="+mn-ea"/>
              </a:endParaRPr>
            </a:p>
          </p:txBody>
        </p:sp>
        <p:pic>
          <p:nvPicPr>
            <p:cNvPr id="9" name="Picture 24" descr="MOEA_logo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0" y="154"/>
              <a:ext cx="432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10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11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19" name="標題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13" name="投影片編號版面配置區 5"/>
          <p:cNvSpPr txBox="1">
            <a:spLocks/>
          </p:cNvSpPr>
          <p:nvPr userDrawn="1"/>
        </p:nvSpPr>
        <p:spPr>
          <a:xfrm>
            <a:off x="6876256" y="6448251"/>
            <a:ext cx="2133600" cy="365125"/>
          </a:xfrm>
          <a:prstGeom prst="rect">
            <a:avLst/>
          </a:prstGeom>
        </p:spPr>
        <p:txBody>
          <a:bodyPr wrap="square" numCol="1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kumimoji="0" sz="1400" kern="12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新細明體" charset="-120"/>
                <a:cs typeface="Times New Roman" panose="02020603050405020304" pitchFamily="18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9pPr>
          </a:lstStyle>
          <a:p>
            <a:pPr>
              <a:defRPr/>
            </a:pPr>
            <a:fld id="{573518D7-322A-4FBD-9EA6-124C3EA1A8A3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9"/>
          <p:cNvGrpSpPr>
            <a:grpSpLocks/>
          </p:cNvGrpSpPr>
          <p:nvPr userDrawn="1"/>
        </p:nvGrpSpPr>
        <p:grpSpPr bwMode="auto">
          <a:xfrm>
            <a:off x="0" y="0"/>
            <a:ext cx="2195513" cy="620713"/>
            <a:chOff x="0" y="0"/>
            <a:chExt cx="1392" cy="480"/>
          </a:xfrm>
        </p:grpSpPr>
        <p:sp>
          <p:nvSpPr>
            <p:cNvPr id="6" name="Freeform 20"/>
            <p:cNvSpPr>
              <a:spLocks/>
            </p:cNvSpPr>
            <p:nvPr/>
          </p:nvSpPr>
          <p:spPr bwMode="auto">
            <a:xfrm>
              <a:off x="0" y="0"/>
              <a:ext cx="1144" cy="480"/>
            </a:xfrm>
            <a:custGeom>
              <a:avLst/>
              <a:gdLst>
                <a:gd name="T0" fmla="*/ 0 w 1135"/>
                <a:gd name="T1" fmla="*/ 0 h 445"/>
                <a:gd name="T2" fmla="*/ 6549 w 1135"/>
                <a:gd name="T3" fmla="*/ 0 h 445"/>
                <a:gd name="T4" fmla="*/ 4975 w 1135"/>
                <a:gd name="T5" fmla="*/ 2147483647 h 445"/>
                <a:gd name="T6" fmla="*/ 0 w 1135"/>
                <a:gd name="T7" fmla="*/ 2147483647 h 445"/>
                <a:gd name="T8" fmla="*/ 0 w 1135"/>
                <a:gd name="T9" fmla="*/ 0 h 4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35" h="445">
                  <a:moveTo>
                    <a:pt x="0" y="0"/>
                  </a:moveTo>
                  <a:lnTo>
                    <a:pt x="1135" y="0"/>
                  </a:lnTo>
                  <a:lnTo>
                    <a:pt x="862" y="445"/>
                  </a:lnTo>
                  <a:lnTo>
                    <a:pt x="0" y="4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zh-TW" altLang="en-US" sz="3200">
                <a:solidFill>
                  <a:prstClr val="black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7" name="Freeform 21"/>
            <p:cNvSpPr>
              <a:spLocks noEditPoints="1"/>
            </p:cNvSpPr>
            <p:nvPr/>
          </p:nvSpPr>
          <p:spPr bwMode="auto">
            <a:xfrm>
              <a:off x="122" y="211"/>
              <a:ext cx="168" cy="151"/>
            </a:xfrm>
            <a:custGeom>
              <a:avLst/>
              <a:gdLst>
                <a:gd name="T0" fmla="*/ 60 w 168"/>
                <a:gd name="T1" fmla="*/ 87 h 151"/>
                <a:gd name="T2" fmla="*/ 73 w 168"/>
                <a:gd name="T3" fmla="*/ 75 h 151"/>
                <a:gd name="T4" fmla="*/ 66 w 168"/>
                <a:gd name="T5" fmla="*/ 62 h 151"/>
                <a:gd name="T6" fmla="*/ 50 w 168"/>
                <a:gd name="T7" fmla="*/ 60 h 151"/>
                <a:gd name="T8" fmla="*/ 42 w 168"/>
                <a:gd name="T9" fmla="*/ 60 h 151"/>
                <a:gd name="T10" fmla="*/ 50 w 168"/>
                <a:gd name="T11" fmla="*/ 47 h 151"/>
                <a:gd name="T12" fmla="*/ 58 w 168"/>
                <a:gd name="T13" fmla="*/ 34 h 151"/>
                <a:gd name="T14" fmla="*/ 46 w 168"/>
                <a:gd name="T15" fmla="*/ 19 h 151"/>
                <a:gd name="T16" fmla="*/ 42 w 168"/>
                <a:gd name="T17" fmla="*/ 32 h 151"/>
                <a:gd name="T18" fmla="*/ 33 w 168"/>
                <a:gd name="T19" fmla="*/ 38 h 151"/>
                <a:gd name="T20" fmla="*/ 31 w 168"/>
                <a:gd name="T21" fmla="*/ 30 h 151"/>
                <a:gd name="T22" fmla="*/ 37 w 168"/>
                <a:gd name="T23" fmla="*/ 20 h 151"/>
                <a:gd name="T24" fmla="*/ 44 w 168"/>
                <a:gd name="T25" fmla="*/ 9 h 151"/>
                <a:gd name="T26" fmla="*/ 25 w 168"/>
                <a:gd name="T27" fmla="*/ 9 h 151"/>
                <a:gd name="T28" fmla="*/ 19 w 168"/>
                <a:gd name="T29" fmla="*/ 20 h 151"/>
                <a:gd name="T30" fmla="*/ 11 w 168"/>
                <a:gd name="T31" fmla="*/ 24 h 151"/>
                <a:gd name="T32" fmla="*/ 8 w 168"/>
                <a:gd name="T33" fmla="*/ 41 h 151"/>
                <a:gd name="T34" fmla="*/ 19 w 168"/>
                <a:gd name="T35" fmla="*/ 47 h 151"/>
                <a:gd name="T36" fmla="*/ 25 w 168"/>
                <a:gd name="T37" fmla="*/ 58 h 151"/>
                <a:gd name="T38" fmla="*/ 17 w 168"/>
                <a:gd name="T39" fmla="*/ 68 h 151"/>
                <a:gd name="T40" fmla="*/ 2 w 168"/>
                <a:gd name="T41" fmla="*/ 77 h 151"/>
                <a:gd name="T42" fmla="*/ 13 w 168"/>
                <a:gd name="T43" fmla="*/ 93 h 151"/>
                <a:gd name="T44" fmla="*/ 11 w 168"/>
                <a:gd name="T45" fmla="*/ 108 h 151"/>
                <a:gd name="T46" fmla="*/ 6 w 168"/>
                <a:gd name="T47" fmla="*/ 123 h 151"/>
                <a:gd name="T48" fmla="*/ 2 w 168"/>
                <a:gd name="T49" fmla="*/ 138 h 151"/>
                <a:gd name="T50" fmla="*/ 19 w 168"/>
                <a:gd name="T51" fmla="*/ 134 h 151"/>
                <a:gd name="T52" fmla="*/ 23 w 168"/>
                <a:gd name="T53" fmla="*/ 119 h 151"/>
                <a:gd name="T54" fmla="*/ 25 w 168"/>
                <a:gd name="T55" fmla="*/ 104 h 151"/>
                <a:gd name="T56" fmla="*/ 50 w 168"/>
                <a:gd name="T57" fmla="*/ 96 h 151"/>
                <a:gd name="T58" fmla="*/ 69 w 168"/>
                <a:gd name="T59" fmla="*/ 5 h 151"/>
                <a:gd name="T60" fmla="*/ 79 w 168"/>
                <a:gd name="T61" fmla="*/ 32 h 151"/>
                <a:gd name="T62" fmla="*/ 73 w 168"/>
                <a:gd name="T63" fmla="*/ 43 h 151"/>
                <a:gd name="T64" fmla="*/ 66 w 168"/>
                <a:gd name="T65" fmla="*/ 53 h 151"/>
                <a:gd name="T66" fmla="*/ 73 w 168"/>
                <a:gd name="T67" fmla="*/ 64 h 151"/>
                <a:gd name="T68" fmla="*/ 81 w 168"/>
                <a:gd name="T69" fmla="*/ 77 h 151"/>
                <a:gd name="T70" fmla="*/ 100 w 168"/>
                <a:gd name="T71" fmla="*/ 74 h 151"/>
                <a:gd name="T72" fmla="*/ 91 w 168"/>
                <a:gd name="T73" fmla="*/ 62 h 151"/>
                <a:gd name="T74" fmla="*/ 83 w 168"/>
                <a:gd name="T75" fmla="*/ 53 h 151"/>
                <a:gd name="T76" fmla="*/ 91 w 168"/>
                <a:gd name="T77" fmla="*/ 43 h 151"/>
                <a:gd name="T78" fmla="*/ 98 w 168"/>
                <a:gd name="T79" fmla="*/ 32 h 151"/>
                <a:gd name="T80" fmla="*/ 116 w 168"/>
                <a:gd name="T81" fmla="*/ 26 h 151"/>
                <a:gd name="T82" fmla="*/ 110 w 168"/>
                <a:gd name="T83" fmla="*/ 38 h 151"/>
                <a:gd name="T84" fmla="*/ 100 w 168"/>
                <a:gd name="T85" fmla="*/ 49 h 151"/>
                <a:gd name="T86" fmla="*/ 102 w 168"/>
                <a:gd name="T87" fmla="*/ 58 h 151"/>
                <a:gd name="T88" fmla="*/ 110 w 168"/>
                <a:gd name="T89" fmla="*/ 66 h 151"/>
                <a:gd name="T90" fmla="*/ 118 w 168"/>
                <a:gd name="T91" fmla="*/ 81 h 151"/>
                <a:gd name="T92" fmla="*/ 133 w 168"/>
                <a:gd name="T93" fmla="*/ 72 h 151"/>
                <a:gd name="T94" fmla="*/ 124 w 168"/>
                <a:gd name="T95" fmla="*/ 60 h 151"/>
                <a:gd name="T96" fmla="*/ 118 w 168"/>
                <a:gd name="T97" fmla="*/ 51 h 151"/>
                <a:gd name="T98" fmla="*/ 127 w 168"/>
                <a:gd name="T99" fmla="*/ 41 h 151"/>
                <a:gd name="T100" fmla="*/ 133 w 168"/>
                <a:gd name="T101" fmla="*/ 30 h 151"/>
                <a:gd name="T102" fmla="*/ 145 w 168"/>
                <a:gd name="T103" fmla="*/ 30 h 151"/>
                <a:gd name="T104" fmla="*/ 139 w 168"/>
                <a:gd name="T105" fmla="*/ 43 h 151"/>
                <a:gd name="T106" fmla="*/ 135 w 168"/>
                <a:gd name="T107" fmla="*/ 55 h 151"/>
                <a:gd name="T108" fmla="*/ 143 w 168"/>
                <a:gd name="T109" fmla="*/ 64 h 151"/>
                <a:gd name="T110" fmla="*/ 151 w 168"/>
                <a:gd name="T111" fmla="*/ 77 h 151"/>
                <a:gd name="T112" fmla="*/ 166 w 168"/>
                <a:gd name="T113" fmla="*/ 74 h 151"/>
                <a:gd name="T114" fmla="*/ 158 w 168"/>
                <a:gd name="T115" fmla="*/ 60 h 151"/>
                <a:gd name="T116" fmla="*/ 151 w 168"/>
                <a:gd name="T117" fmla="*/ 51 h 151"/>
                <a:gd name="T118" fmla="*/ 160 w 168"/>
                <a:gd name="T119" fmla="*/ 38 h 151"/>
                <a:gd name="T120" fmla="*/ 166 w 168"/>
                <a:gd name="T121" fmla="*/ 28 h 151"/>
                <a:gd name="T122" fmla="*/ 129 w 168"/>
                <a:gd name="T123" fmla="*/ 102 h 15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68" h="151">
                  <a:moveTo>
                    <a:pt x="31" y="85"/>
                  </a:moveTo>
                  <a:lnTo>
                    <a:pt x="31" y="151"/>
                  </a:lnTo>
                  <a:lnTo>
                    <a:pt x="48" y="151"/>
                  </a:lnTo>
                  <a:lnTo>
                    <a:pt x="48" y="83"/>
                  </a:lnTo>
                  <a:lnTo>
                    <a:pt x="58" y="81"/>
                  </a:lnTo>
                  <a:lnTo>
                    <a:pt x="58" y="83"/>
                  </a:lnTo>
                  <a:lnTo>
                    <a:pt x="58" y="85"/>
                  </a:lnTo>
                  <a:lnTo>
                    <a:pt x="60" y="87"/>
                  </a:lnTo>
                  <a:lnTo>
                    <a:pt x="60" y="89"/>
                  </a:lnTo>
                  <a:lnTo>
                    <a:pt x="75" y="85"/>
                  </a:lnTo>
                  <a:lnTo>
                    <a:pt x="75" y="83"/>
                  </a:lnTo>
                  <a:lnTo>
                    <a:pt x="75" y="81"/>
                  </a:lnTo>
                  <a:lnTo>
                    <a:pt x="73" y="81"/>
                  </a:lnTo>
                  <a:lnTo>
                    <a:pt x="73" y="79"/>
                  </a:lnTo>
                  <a:lnTo>
                    <a:pt x="73" y="77"/>
                  </a:lnTo>
                  <a:lnTo>
                    <a:pt x="73" y="75"/>
                  </a:lnTo>
                  <a:lnTo>
                    <a:pt x="71" y="75"/>
                  </a:lnTo>
                  <a:lnTo>
                    <a:pt x="71" y="74"/>
                  </a:lnTo>
                  <a:lnTo>
                    <a:pt x="71" y="72"/>
                  </a:lnTo>
                  <a:lnTo>
                    <a:pt x="69" y="70"/>
                  </a:lnTo>
                  <a:lnTo>
                    <a:pt x="69" y="68"/>
                  </a:lnTo>
                  <a:lnTo>
                    <a:pt x="69" y="66"/>
                  </a:lnTo>
                  <a:lnTo>
                    <a:pt x="66" y="64"/>
                  </a:lnTo>
                  <a:lnTo>
                    <a:pt x="66" y="62"/>
                  </a:lnTo>
                  <a:lnTo>
                    <a:pt x="64" y="60"/>
                  </a:lnTo>
                  <a:lnTo>
                    <a:pt x="64" y="58"/>
                  </a:lnTo>
                  <a:lnTo>
                    <a:pt x="64" y="56"/>
                  </a:lnTo>
                  <a:lnTo>
                    <a:pt x="62" y="55"/>
                  </a:lnTo>
                  <a:lnTo>
                    <a:pt x="62" y="53"/>
                  </a:lnTo>
                  <a:lnTo>
                    <a:pt x="48" y="58"/>
                  </a:lnTo>
                  <a:lnTo>
                    <a:pt x="48" y="60"/>
                  </a:lnTo>
                  <a:lnTo>
                    <a:pt x="50" y="60"/>
                  </a:lnTo>
                  <a:lnTo>
                    <a:pt x="50" y="62"/>
                  </a:lnTo>
                  <a:lnTo>
                    <a:pt x="50" y="64"/>
                  </a:lnTo>
                  <a:lnTo>
                    <a:pt x="52" y="66"/>
                  </a:lnTo>
                  <a:lnTo>
                    <a:pt x="33" y="68"/>
                  </a:lnTo>
                  <a:lnTo>
                    <a:pt x="35" y="66"/>
                  </a:lnTo>
                  <a:lnTo>
                    <a:pt x="37" y="64"/>
                  </a:lnTo>
                  <a:lnTo>
                    <a:pt x="40" y="62"/>
                  </a:lnTo>
                  <a:lnTo>
                    <a:pt x="42" y="60"/>
                  </a:lnTo>
                  <a:lnTo>
                    <a:pt x="42" y="58"/>
                  </a:lnTo>
                  <a:lnTo>
                    <a:pt x="44" y="56"/>
                  </a:lnTo>
                  <a:lnTo>
                    <a:pt x="44" y="55"/>
                  </a:lnTo>
                  <a:lnTo>
                    <a:pt x="46" y="53"/>
                  </a:lnTo>
                  <a:lnTo>
                    <a:pt x="48" y="53"/>
                  </a:lnTo>
                  <a:lnTo>
                    <a:pt x="48" y="51"/>
                  </a:lnTo>
                  <a:lnTo>
                    <a:pt x="50" y="49"/>
                  </a:lnTo>
                  <a:lnTo>
                    <a:pt x="50" y="47"/>
                  </a:lnTo>
                  <a:lnTo>
                    <a:pt x="52" y="45"/>
                  </a:lnTo>
                  <a:lnTo>
                    <a:pt x="52" y="43"/>
                  </a:lnTo>
                  <a:lnTo>
                    <a:pt x="54" y="41"/>
                  </a:lnTo>
                  <a:lnTo>
                    <a:pt x="54" y="39"/>
                  </a:lnTo>
                  <a:lnTo>
                    <a:pt x="56" y="39"/>
                  </a:lnTo>
                  <a:lnTo>
                    <a:pt x="56" y="38"/>
                  </a:lnTo>
                  <a:lnTo>
                    <a:pt x="56" y="36"/>
                  </a:lnTo>
                  <a:lnTo>
                    <a:pt x="58" y="34"/>
                  </a:lnTo>
                  <a:lnTo>
                    <a:pt x="58" y="32"/>
                  </a:lnTo>
                  <a:lnTo>
                    <a:pt x="60" y="30"/>
                  </a:lnTo>
                  <a:lnTo>
                    <a:pt x="60" y="28"/>
                  </a:lnTo>
                  <a:lnTo>
                    <a:pt x="60" y="26"/>
                  </a:lnTo>
                  <a:lnTo>
                    <a:pt x="62" y="26"/>
                  </a:lnTo>
                  <a:lnTo>
                    <a:pt x="62" y="24"/>
                  </a:lnTo>
                  <a:lnTo>
                    <a:pt x="62" y="22"/>
                  </a:lnTo>
                  <a:lnTo>
                    <a:pt x="46" y="19"/>
                  </a:lnTo>
                  <a:lnTo>
                    <a:pt x="46" y="20"/>
                  </a:lnTo>
                  <a:lnTo>
                    <a:pt x="46" y="22"/>
                  </a:lnTo>
                  <a:lnTo>
                    <a:pt x="44" y="24"/>
                  </a:lnTo>
                  <a:lnTo>
                    <a:pt x="44" y="26"/>
                  </a:lnTo>
                  <a:lnTo>
                    <a:pt x="44" y="28"/>
                  </a:lnTo>
                  <a:lnTo>
                    <a:pt x="42" y="28"/>
                  </a:lnTo>
                  <a:lnTo>
                    <a:pt x="42" y="30"/>
                  </a:lnTo>
                  <a:lnTo>
                    <a:pt x="42" y="32"/>
                  </a:lnTo>
                  <a:lnTo>
                    <a:pt x="40" y="34"/>
                  </a:lnTo>
                  <a:lnTo>
                    <a:pt x="40" y="36"/>
                  </a:lnTo>
                  <a:lnTo>
                    <a:pt x="37" y="38"/>
                  </a:lnTo>
                  <a:lnTo>
                    <a:pt x="37" y="39"/>
                  </a:lnTo>
                  <a:lnTo>
                    <a:pt x="35" y="41"/>
                  </a:lnTo>
                  <a:lnTo>
                    <a:pt x="35" y="39"/>
                  </a:lnTo>
                  <a:lnTo>
                    <a:pt x="33" y="39"/>
                  </a:lnTo>
                  <a:lnTo>
                    <a:pt x="33" y="38"/>
                  </a:lnTo>
                  <a:lnTo>
                    <a:pt x="31" y="38"/>
                  </a:lnTo>
                  <a:lnTo>
                    <a:pt x="29" y="38"/>
                  </a:lnTo>
                  <a:lnTo>
                    <a:pt x="29" y="36"/>
                  </a:lnTo>
                  <a:lnTo>
                    <a:pt x="27" y="36"/>
                  </a:lnTo>
                  <a:lnTo>
                    <a:pt x="29" y="34"/>
                  </a:lnTo>
                  <a:lnTo>
                    <a:pt x="29" y="32"/>
                  </a:lnTo>
                  <a:lnTo>
                    <a:pt x="31" y="32"/>
                  </a:lnTo>
                  <a:lnTo>
                    <a:pt x="31" y="30"/>
                  </a:lnTo>
                  <a:lnTo>
                    <a:pt x="31" y="28"/>
                  </a:lnTo>
                  <a:lnTo>
                    <a:pt x="33" y="28"/>
                  </a:lnTo>
                  <a:lnTo>
                    <a:pt x="33" y="26"/>
                  </a:lnTo>
                  <a:lnTo>
                    <a:pt x="33" y="24"/>
                  </a:lnTo>
                  <a:lnTo>
                    <a:pt x="35" y="24"/>
                  </a:lnTo>
                  <a:lnTo>
                    <a:pt x="35" y="22"/>
                  </a:lnTo>
                  <a:lnTo>
                    <a:pt x="35" y="20"/>
                  </a:lnTo>
                  <a:lnTo>
                    <a:pt x="37" y="20"/>
                  </a:lnTo>
                  <a:lnTo>
                    <a:pt x="37" y="19"/>
                  </a:lnTo>
                  <a:lnTo>
                    <a:pt x="37" y="17"/>
                  </a:lnTo>
                  <a:lnTo>
                    <a:pt x="40" y="17"/>
                  </a:lnTo>
                  <a:lnTo>
                    <a:pt x="40" y="15"/>
                  </a:lnTo>
                  <a:lnTo>
                    <a:pt x="42" y="13"/>
                  </a:lnTo>
                  <a:lnTo>
                    <a:pt x="42" y="11"/>
                  </a:lnTo>
                  <a:lnTo>
                    <a:pt x="42" y="9"/>
                  </a:lnTo>
                  <a:lnTo>
                    <a:pt x="44" y="9"/>
                  </a:lnTo>
                  <a:lnTo>
                    <a:pt x="44" y="7"/>
                  </a:lnTo>
                  <a:lnTo>
                    <a:pt x="29" y="0"/>
                  </a:lnTo>
                  <a:lnTo>
                    <a:pt x="29" y="1"/>
                  </a:lnTo>
                  <a:lnTo>
                    <a:pt x="27" y="1"/>
                  </a:lnTo>
                  <a:lnTo>
                    <a:pt x="27" y="3"/>
                  </a:lnTo>
                  <a:lnTo>
                    <a:pt x="27" y="5"/>
                  </a:lnTo>
                  <a:lnTo>
                    <a:pt x="25" y="7"/>
                  </a:lnTo>
                  <a:lnTo>
                    <a:pt x="25" y="9"/>
                  </a:lnTo>
                  <a:lnTo>
                    <a:pt x="23" y="11"/>
                  </a:lnTo>
                  <a:lnTo>
                    <a:pt x="23" y="13"/>
                  </a:lnTo>
                  <a:lnTo>
                    <a:pt x="23" y="15"/>
                  </a:lnTo>
                  <a:lnTo>
                    <a:pt x="21" y="15"/>
                  </a:lnTo>
                  <a:lnTo>
                    <a:pt x="21" y="17"/>
                  </a:lnTo>
                  <a:lnTo>
                    <a:pt x="21" y="19"/>
                  </a:lnTo>
                  <a:lnTo>
                    <a:pt x="19" y="19"/>
                  </a:lnTo>
                  <a:lnTo>
                    <a:pt x="19" y="20"/>
                  </a:lnTo>
                  <a:lnTo>
                    <a:pt x="19" y="22"/>
                  </a:lnTo>
                  <a:lnTo>
                    <a:pt x="17" y="22"/>
                  </a:lnTo>
                  <a:lnTo>
                    <a:pt x="17" y="24"/>
                  </a:lnTo>
                  <a:lnTo>
                    <a:pt x="17" y="26"/>
                  </a:lnTo>
                  <a:lnTo>
                    <a:pt x="15" y="26"/>
                  </a:lnTo>
                  <a:lnTo>
                    <a:pt x="13" y="26"/>
                  </a:lnTo>
                  <a:lnTo>
                    <a:pt x="13" y="24"/>
                  </a:lnTo>
                  <a:lnTo>
                    <a:pt x="11" y="24"/>
                  </a:lnTo>
                  <a:lnTo>
                    <a:pt x="8" y="24"/>
                  </a:lnTo>
                  <a:lnTo>
                    <a:pt x="8" y="22"/>
                  </a:lnTo>
                  <a:lnTo>
                    <a:pt x="0" y="38"/>
                  </a:lnTo>
                  <a:lnTo>
                    <a:pt x="2" y="38"/>
                  </a:lnTo>
                  <a:lnTo>
                    <a:pt x="4" y="38"/>
                  </a:lnTo>
                  <a:lnTo>
                    <a:pt x="4" y="39"/>
                  </a:lnTo>
                  <a:lnTo>
                    <a:pt x="6" y="39"/>
                  </a:lnTo>
                  <a:lnTo>
                    <a:pt x="8" y="41"/>
                  </a:lnTo>
                  <a:lnTo>
                    <a:pt x="11" y="41"/>
                  </a:lnTo>
                  <a:lnTo>
                    <a:pt x="11" y="43"/>
                  </a:lnTo>
                  <a:lnTo>
                    <a:pt x="13" y="43"/>
                  </a:lnTo>
                  <a:lnTo>
                    <a:pt x="15" y="43"/>
                  </a:lnTo>
                  <a:lnTo>
                    <a:pt x="15" y="45"/>
                  </a:lnTo>
                  <a:lnTo>
                    <a:pt x="17" y="45"/>
                  </a:lnTo>
                  <a:lnTo>
                    <a:pt x="17" y="47"/>
                  </a:lnTo>
                  <a:lnTo>
                    <a:pt x="19" y="47"/>
                  </a:lnTo>
                  <a:lnTo>
                    <a:pt x="19" y="49"/>
                  </a:lnTo>
                  <a:lnTo>
                    <a:pt x="21" y="49"/>
                  </a:lnTo>
                  <a:lnTo>
                    <a:pt x="23" y="51"/>
                  </a:lnTo>
                  <a:lnTo>
                    <a:pt x="25" y="53"/>
                  </a:lnTo>
                  <a:lnTo>
                    <a:pt x="27" y="53"/>
                  </a:lnTo>
                  <a:lnTo>
                    <a:pt x="27" y="55"/>
                  </a:lnTo>
                  <a:lnTo>
                    <a:pt x="25" y="56"/>
                  </a:lnTo>
                  <a:lnTo>
                    <a:pt x="25" y="58"/>
                  </a:lnTo>
                  <a:lnTo>
                    <a:pt x="23" y="58"/>
                  </a:lnTo>
                  <a:lnTo>
                    <a:pt x="23" y="60"/>
                  </a:lnTo>
                  <a:lnTo>
                    <a:pt x="21" y="60"/>
                  </a:lnTo>
                  <a:lnTo>
                    <a:pt x="21" y="62"/>
                  </a:lnTo>
                  <a:lnTo>
                    <a:pt x="19" y="64"/>
                  </a:lnTo>
                  <a:lnTo>
                    <a:pt x="19" y="66"/>
                  </a:lnTo>
                  <a:lnTo>
                    <a:pt x="17" y="66"/>
                  </a:lnTo>
                  <a:lnTo>
                    <a:pt x="17" y="68"/>
                  </a:lnTo>
                  <a:lnTo>
                    <a:pt x="15" y="68"/>
                  </a:lnTo>
                  <a:lnTo>
                    <a:pt x="15" y="70"/>
                  </a:lnTo>
                  <a:lnTo>
                    <a:pt x="13" y="70"/>
                  </a:lnTo>
                  <a:lnTo>
                    <a:pt x="0" y="72"/>
                  </a:lnTo>
                  <a:lnTo>
                    <a:pt x="2" y="72"/>
                  </a:lnTo>
                  <a:lnTo>
                    <a:pt x="2" y="74"/>
                  </a:lnTo>
                  <a:lnTo>
                    <a:pt x="2" y="75"/>
                  </a:lnTo>
                  <a:lnTo>
                    <a:pt x="2" y="77"/>
                  </a:lnTo>
                  <a:lnTo>
                    <a:pt x="2" y="79"/>
                  </a:lnTo>
                  <a:lnTo>
                    <a:pt x="4" y="79"/>
                  </a:lnTo>
                  <a:lnTo>
                    <a:pt x="4" y="81"/>
                  </a:lnTo>
                  <a:lnTo>
                    <a:pt x="4" y="83"/>
                  </a:lnTo>
                  <a:lnTo>
                    <a:pt x="4" y="85"/>
                  </a:lnTo>
                  <a:lnTo>
                    <a:pt x="4" y="87"/>
                  </a:lnTo>
                  <a:lnTo>
                    <a:pt x="31" y="85"/>
                  </a:lnTo>
                  <a:close/>
                  <a:moveTo>
                    <a:pt x="13" y="93"/>
                  </a:moveTo>
                  <a:lnTo>
                    <a:pt x="11" y="94"/>
                  </a:lnTo>
                  <a:lnTo>
                    <a:pt x="11" y="96"/>
                  </a:lnTo>
                  <a:lnTo>
                    <a:pt x="11" y="98"/>
                  </a:lnTo>
                  <a:lnTo>
                    <a:pt x="11" y="100"/>
                  </a:lnTo>
                  <a:lnTo>
                    <a:pt x="11" y="102"/>
                  </a:lnTo>
                  <a:lnTo>
                    <a:pt x="11" y="104"/>
                  </a:lnTo>
                  <a:lnTo>
                    <a:pt x="11" y="106"/>
                  </a:lnTo>
                  <a:lnTo>
                    <a:pt x="11" y="108"/>
                  </a:lnTo>
                  <a:lnTo>
                    <a:pt x="8" y="110"/>
                  </a:lnTo>
                  <a:lnTo>
                    <a:pt x="8" y="112"/>
                  </a:lnTo>
                  <a:lnTo>
                    <a:pt x="8" y="113"/>
                  </a:lnTo>
                  <a:lnTo>
                    <a:pt x="8" y="115"/>
                  </a:lnTo>
                  <a:lnTo>
                    <a:pt x="8" y="117"/>
                  </a:lnTo>
                  <a:lnTo>
                    <a:pt x="6" y="119"/>
                  </a:lnTo>
                  <a:lnTo>
                    <a:pt x="6" y="121"/>
                  </a:lnTo>
                  <a:lnTo>
                    <a:pt x="6" y="123"/>
                  </a:lnTo>
                  <a:lnTo>
                    <a:pt x="6" y="125"/>
                  </a:lnTo>
                  <a:lnTo>
                    <a:pt x="4" y="127"/>
                  </a:lnTo>
                  <a:lnTo>
                    <a:pt x="4" y="129"/>
                  </a:lnTo>
                  <a:lnTo>
                    <a:pt x="4" y="130"/>
                  </a:lnTo>
                  <a:lnTo>
                    <a:pt x="4" y="132"/>
                  </a:lnTo>
                  <a:lnTo>
                    <a:pt x="2" y="134"/>
                  </a:lnTo>
                  <a:lnTo>
                    <a:pt x="2" y="136"/>
                  </a:lnTo>
                  <a:lnTo>
                    <a:pt x="2" y="138"/>
                  </a:lnTo>
                  <a:lnTo>
                    <a:pt x="0" y="140"/>
                  </a:lnTo>
                  <a:lnTo>
                    <a:pt x="17" y="144"/>
                  </a:lnTo>
                  <a:lnTo>
                    <a:pt x="17" y="142"/>
                  </a:lnTo>
                  <a:lnTo>
                    <a:pt x="17" y="140"/>
                  </a:lnTo>
                  <a:lnTo>
                    <a:pt x="17" y="138"/>
                  </a:lnTo>
                  <a:lnTo>
                    <a:pt x="19" y="138"/>
                  </a:lnTo>
                  <a:lnTo>
                    <a:pt x="19" y="136"/>
                  </a:lnTo>
                  <a:lnTo>
                    <a:pt x="19" y="134"/>
                  </a:lnTo>
                  <a:lnTo>
                    <a:pt x="19" y="132"/>
                  </a:lnTo>
                  <a:lnTo>
                    <a:pt x="21" y="130"/>
                  </a:lnTo>
                  <a:lnTo>
                    <a:pt x="21" y="129"/>
                  </a:lnTo>
                  <a:lnTo>
                    <a:pt x="21" y="127"/>
                  </a:lnTo>
                  <a:lnTo>
                    <a:pt x="21" y="125"/>
                  </a:lnTo>
                  <a:lnTo>
                    <a:pt x="23" y="123"/>
                  </a:lnTo>
                  <a:lnTo>
                    <a:pt x="23" y="121"/>
                  </a:lnTo>
                  <a:lnTo>
                    <a:pt x="23" y="119"/>
                  </a:lnTo>
                  <a:lnTo>
                    <a:pt x="23" y="117"/>
                  </a:lnTo>
                  <a:lnTo>
                    <a:pt x="23" y="115"/>
                  </a:lnTo>
                  <a:lnTo>
                    <a:pt x="25" y="113"/>
                  </a:lnTo>
                  <a:lnTo>
                    <a:pt x="25" y="112"/>
                  </a:lnTo>
                  <a:lnTo>
                    <a:pt x="25" y="110"/>
                  </a:lnTo>
                  <a:lnTo>
                    <a:pt x="25" y="108"/>
                  </a:lnTo>
                  <a:lnTo>
                    <a:pt x="25" y="106"/>
                  </a:lnTo>
                  <a:lnTo>
                    <a:pt x="25" y="104"/>
                  </a:lnTo>
                  <a:lnTo>
                    <a:pt x="25" y="102"/>
                  </a:lnTo>
                  <a:lnTo>
                    <a:pt x="27" y="102"/>
                  </a:lnTo>
                  <a:lnTo>
                    <a:pt x="27" y="100"/>
                  </a:lnTo>
                  <a:lnTo>
                    <a:pt x="27" y="98"/>
                  </a:lnTo>
                  <a:lnTo>
                    <a:pt x="27" y="96"/>
                  </a:lnTo>
                  <a:lnTo>
                    <a:pt x="13" y="93"/>
                  </a:lnTo>
                  <a:close/>
                  <a:moveTo>
                    <a:pt x="66" y="93"/>
                  </a:moveTo>
                  <a:lnTo>
                    <a:pt x="50" y="96"/>
                  </a:lnTo>
                  <a:lnTo>
                    <a:pt x="56" y="132"/>
                  </a:lnTo>
                  <a:lnTo>
                    <a:pt x="71" y="129"/>
                  </a:lnTo>
                  <a:lnTo>
                    <a:pt x="66" y="93"/>
                  </a:lnTo>
                  <a:close/>
                  <a:moveTo>
                    <a:pt x="69" y="5"/>
                  </a:moveTo>
                  <a:lnTo>
                    <a:pt x="69" y="20"/>
                  </a:lnTo>
                  <a:lnTo>
                    <a:pt x="166" y="20"/>
                  </a:lnTo>
                  <a:lnTo>
                    <a:pt x="166" y="5"/>
                  </a:lnTo>
                  <a:lnTo>
                    <a:pt x="69" y="5"/>
                  </a:lnTo>
                  <a:close/>
                  <a:moveTo>
                    <a:pt x="83" y="22"/>
                  </a:moveTo>
                  <a:lnTo>
                    <a:pt x="83" y="24"/>
                  </a:lnTo>
                  <a:lnTo>
                    <a:pt x="81" y="24"/>
                  </a:lnTo>
                  <a:lnTo>
                    <a:pt x="81" y="26"/>
                  </a:lnTo>
                  <a:lnTo>
                    <a:pt x="81" y="28"/>
                  </a:lnTo>
                  <a:lnTo>
                    <a:pt x="81" y="30"/>
                  </a:lnTo>
                  <a:lnTo>
                    <a:pt x="79" y="30"/>
                  </a:lnTo>
                  <a:lnTo>
                    <a:pt x="79" y="32"/>
                  </a:lnTo>
                  <a:lnTo>
                    <a:pt x="79" y="34"/>
                  </a:lnTo>
                  <a:lnTo>
                    <a:pt x="77" y="34"/>
                  </a:lnTo>
                  <a:lnTo>
                    <a:pt x="77" y="36"/>
                  </a:lnTo>
                  <a:lnTo>
                    <a:pt x="77" y="38"/>
                  </a:lnTo>
                  <a:lnTo>
                    <a:pt x="75" y="39"/>
                  </a:lnTo>
                  <a:lnTo>
                    <a:pt x="75" y="41"/>
                  </a:lnTo>
                  <a:lnTo>
                    <a:pt x="73" y="41"/>
                  </a:lnTo>
                  <a:lnTo>
                    <a:pt x="73" y="43"/>
                  </a:lnTo>
                  <a:lnTo>
                    <a:pt x="73" y="45"/>
                  </a:lnTo>
                  <a:lnTo>
                    <a:pt x="71" y="45"/>
                  </a:lnTo>
                  <a:lnTo>
                    <a:pt x="71" y="47"/>
                  </a:lnTo>
                  <a:lnTo>
                    <a:pt x="69" y="47"/>
                  </a:lnTo>
                  <a:lnTo>
                    <a:pt x="69" y="49"/>
                  </a:lnTo>
                  <a:lnTo>
                    <a:pt x="69" y="51"/>
                  </a:lnTo>
                  <a:lnTo>
                    <a:pt x="66" y="51"/>
                  </a:lnTo>
                  <a:lnTo>
                    <a:pt x="66" y="53"/>
                  </a:lnTo>
                  <a:lnTo>
                    <a:pt x="66" y="55"/>
                  </a:lnTo>
                  <a:lnTo>
                    <a:pt x="66" y="56"/>
                  </a:lnTo>
                  <a:lnTo>
                    <a:pt x="69" y="56"/>
                  </a:lnTo>
                  <a:lnTo>
                    <a:pt x="69" y="58"/>
                  </a:lnTo>
                  <a:lnTo>
                    <a:pt x="71" y="60"/>
                  </a:lnTo>
                  <a:lnTo>
                    <a:pt x="71" y="62"/>
                  </a:lnTo>
                  <a:lnTo>
                    <a:pt x="73" y="62"/>
                  </a:lnTo>
                  <a:lnTo>
                    <a:pt x="73" y="64"/>
                  </a:lnTo>
                  <a:lnTo>
                    <a:pt x="75" y="66"/>
                  </a:lnTo>
                  <a:lnTo>
                    <a:pt x="75" y="68"/>
                  </a:lnTo>
                  <a:lnTo>
                    <a:pt x="77" y="68"/>
                  </a:lnTo>
                  <a:lnTo>
                    <a:pt x="77" y="70"/>
                  </a:lnTo>
                  <a:lnTo>
                    <a:pt x="79" y="72"/>
                  </a:lnTo>
                  <a:lnTo>
                    <a:pt x="79" y="74"/>
                  </a:lnTo>
                  <a:lnTo>
                    <a:pt x="81" y="75"/>
                  </a:lnTo>
                  <a:lnTo>
                    <a:pt x="81" y="77"/>
                  </a:lnTo>
                  <a:lnTo>
                    <a:pt x="83" y="77"/>
                  </a:lnTo>
                  <a:lnTo>
                    <a:pt x="83" y="79"/>
                  </a:lnTo>
                  <a:lnTo>
                    <a:pt x="83" y="81"/>
                  </a:lnTo>
                  <a:lnTo>
                    <a:pt x="85" y="81"/>
                  </a:lnTo>
                  <a:lnTo>
                    <a:pt x="85" y="83"/>
                  </a:lnTo>
                  <a:lnTo>
                    <a:pt x="85" y="85"/>
                  </a:lnTo>
                  <a:lnTo>
                    <a:pt x="100" y="75"/>
                  </a:lnTo>
                  <a:lnTo>
                    <a:pt x="100" y="74"/>
                  </a:lnTo>
                  <a:lnTo>
                    <a:pt x="98" y="72"/>
                  </a:lnTo>
                  <a:lnTo>
                    <a:pt x="98" y="70"/>
                  </a:lnTo>
                  <a:lnTo>
                    <a:pt x="95" y="70"/>
                  </a:lnTo>
                  <a:lnTo>
                    <a:pt x="95" y="68"/>
                  </a:lnTo>
                  <a:lnTo>
                    <a:pt x="93" y="66"/>
                  </a:lnTo>
                  <a:lnTo>
                    <a:pt x="93" y="64"/>
                  </a:lnTo>
                  <a:lnTo>
                    <a:pt x="91" y="64"/>
                  </a:lnTo>
                  <a:lnTo>
                    <a:pt x="91" y="62"/>
                  </a:lnTo>
                  <a:lnTo>
                    <a:pt x="89" y="60"/>
                  </a:lnTo>
                  <a:lnTo>
                    <a:pt x="89" y="58"/>
                  </a:lnTo>
                  <a:lnTo>
                    <a:pt x="87" y="58"/>
                  </a:lnTo>
                  <a:lnTo>
                    <a:pt x="87" y="56"/>
                  </a:lnTo>
                  <a:lnTo>
                    <a:pt x="85" y="56"/>
                  </a:lnTo>
                  <a:lnTo>
                    <a:pt x="85" y="55"/>
                  </a:lnTo>
                  <a:lnTo>
                    <a:pt x="83" y="55"/>
                  </a:lnTo>
                  <a:lnTo>
                    <a:pt x="83" y="53"/>
                  </a:lnTo>
                  <a:lnTo>
                    <a:pt x="85" y="53"/>
                  </a:lnTo>
                  <a:lnTo>
                    <a:pt x="85" y="51"/>
                  </a:lnTo>
                  <a:lnTo>
                    <a:pt x="87" y="51"/>
                  </a:lnTo>
                  <a:lnTo>
                    <a:pt x="87" y="49"/>
                  </a:lnTo>
                  <a:lnTo>
                    <a:pt x="87" y="47"/>
                  </a:lnTo>
                  <a:lnTo>
                    <a:pt x="89" y="47"/>
                  </a:lnTo>
                  <a:lnTo>
                    <a:pt x="89" y="45"/>
                  </a:lnTo>
                  <a:lnTo>
                    <a:pt x="91" y="43"/>
                  </a:lnTo>
                  <a:lnTo>
                    <a:pt x="91" y="41"/>
                  </a:lnTo>
                  <a:lnTo>
                    <a:pt x="93" y="39"/>
                  </a:lnTo>
                  <a:lnTo>
                    <a:pt x="93" y="38"/>
                  </a:lnTo>
                  <a:lnTo>
                    <a:pt x="95" y="38"/>
                  </a:lnTo>
                  <a:lnTo>
                    <a:pt x="95" y="36"/>
                  </a:lnTo>
                  <a:lnTo>
                    <a:pt x="95" y="34"/>
                  </a:lnTo>
                  <a:lnTo>
                    <a:pt x="98" y="34"/>
                  </a:lnTo>
                  <a:lnTo>
                    <a:pt x="98" y="32"/>
                  </a:lnTo>
                  <a:lnTo>
                    <a:pt x="98" y="30"/>
                  </a:lnTo>
                  <a:lnTo>
                    <a:pt x="100" y="30"/>
                  </a:lnTo>
                  <a:lnTo>
                    <a:pt x="100" y="28"/>
                  </a:lnTo>
                  <a:lnTo>
                    <a:pt x="83" y="22"/>
                  </a:lnTo>
                  <a:close/>
                  <a:moveTo>
                    <a:pt x="118" y="20"/>
                  </a:moveTo>
                  <a:lnTo>
                    <a:pt x="118" y="22"/>
                  </a:lnTo>
                  <a:lnTo>
                    <a:pt x="118" y="24"/>
                  </a:lnTo>
                  <a:lnTo>
                    <a:pt x="116" y="26"/>
                  </a:lnTo>
                  <a:lnTo>
                    <a:pt x="116" y="28"/>
                  </a:lnTo>
                  <a:lnTo>
                    <a:pt x="114" y="30"/>
                  </a:lnTo>
                  <a:lnTo>
                    <a:pt x="114" y="32"/>
                  </a:lnTo>
                  <a:lnTo>
                    <a:pt x="112" y="32"/>
                  </a:lnTo>
                  <a:lnTo>
                    <a:pt x="112" y="34"/>
                  </a:lnTo>
                  <a:lnTo>
                    <a:pt x="112" y="36"/>
                  </a:lnTo>
                  <a:lnTo>
                    <a:pt x="110" y="36"/>
                  </a:lnTo>
                  <a:lnTo>
                    <a:pt x="110" y="38"/>
                  </a:lnTo>
                  <a:lnTo>
                    <a:pt x="108" y="39"/>
                  </a:lnTo>
                  <a:lnTo>
                    <a:pt x="108" y="41"/>
                  </a:lnTo>
                  <a:lnTo>
                    <a:pt x="106" y="41"/>
                  </a:lnTo>
                  <a:lnTo>
                    <a:pt x="106" y="43"/>
                  </a:lnTo>
                  <a:lnTo>
                    <a:pt x="104" y="43"/>
                  </a:lnTo>
                  <a:lnTo>
                    <a:pt x="104" y="45"/>
                  </a:lnTo>
                  <a:lnTo>
                    <a:pt x="102" y="47"/>
                  </a:lnTo>
                  <a:lnTo>
                    <a:pt x="100" y="49"/>
                  </a:lnTo>
                  <a:lnTo>
                    <a:pt x="100" y="51"/>
                  </a:lnTo>
                  <a:lnTo>
                    <a:pt x="98" y="51"/>
                  </a:lnTo>
                  <a:lnTo>
                    <a:pt x="98" y="53"/>
                  </a:lnTo>
                  <a:lnTo>
                    <a:pt x="100" y="53"/>
                  </a:lnTo>
                  <a:lnTo>
                    <a:pt x="100" y="55"/>
                  </a:lnTo>
                  <a:lnTo>
                    <a:pt x="100" y="56"/>
                  </a:lnTo>
                  <a:lnTo>
                    <a:pt x="102" y="56"/>
                  </a:lnTo>
                  <a:lnTo>
                    <a:pt x="102" y="58"/>
                  </a:lnTo>
                  <a:lnTo>
                    <a:pt x="104" y="58"/>
                  </a:lnTo>
                  <a:lnTo>
                    <a:pt x="104" y="60"/>
                  </a:lnTo>
                  <a:lnTo>
                    <a:pt x="106" y="60"/>
                  </a:lnTo>
                  <a:lnTo>
                    <a:pt x="106" y="62"/>
                  </a:lnTo>
                  <a:lnTo>
                    <a:pt x="106" y="64"/>
                  </a:lnTo>
                  <a:lnTo>
                    <a:pt x="108" y="64"/>
                  </a:lnTo>
                  <a:lnTo>
                    <a:pt x="108" y="66"/>
                  </a:lnTo>
                  <a:lnTo>
                    <a:pt x="110" y="66"/>
                  </a:lnTo>
                  <a:lnTo>
                    <a:pt x="110" y="68"/>
                  </a:lnTo>
                  <a:lnTo>
                    <a:pt x="112" y="70"/>
                  </a:lnTo>
                  <a:lnTo>
                    <a:pt x="112" y="72"/>
                  </a:lnTo>
                  <a:lnTo>
                    <a:pt x="114" y="74"/>
                  </a:lnTo>
                  <a:lnTo>
                    <a:pt x="116" y="75"/>
                  </a:lnTo>
                  <a:lnTo>
                    <a:pt x="116" y="77"/>
                  </a:lnTo>
                  <a:lnTo>
                    <a:pt x="118" y="79"/>
                  </a:lnTo>
                  <a:lnTo>
                    <a:pt x="118" y="81"/>
                  </a:lnTo>
                  <a:lnTo>
                    <a:pt x="120" y="81"/>
                  </a:lnTo>
                  <a:lnTo>
                    <a:pt x="120" y="83"/>
                  </a:lnTo>
                  <a:lnTo>
                    <a:pt x="120" y="85"/>
                  </a:lnTo>
                  <a:lnTo>
                    <a:pt x="122" y="85"/>
                  </a:lnTo>
                  <a:lnTo>
                    <a:pt x="135" y="75"/>
                  </a:lnTo>
                  <a:lnTo>
                    <a:pt x="135" y="74"/>
                  </a:lnTo>
                  <a:lnTo>
                    <a:pt x="133" y="74"/>
                  </a:lnTo>
                  <a:lnTo>
                    <a:pt x="133" y="72"/>
                  </a:lnTo>
                  <a:lnTo>
                    <a:pt x="131" y="70"/>
                  </a:lnTo>
                  <a:lnTo>
                    <a:pt x="131" y="68"/>
                  </a:lnTo>
                  <a:lnTo>
                    <a:pt x="129" y="68"/>
                  </a:lnTo>
                  <a:lnTo>
                    <a:pt x="129" y="66"/>
                  </a:lnTo>
                  <a:lnTo>
                    <a:pt x="127" y="64"/>
                  </a:lnTo>
                  <a:lnTo>
                    <a:pt x="127" y="62"/>
                  </a:lnTo>
                  <a:lnTo>
                    <a:pt x="124" y="62"/>
                  </a:lnTo>
                  <a:lnTo>
                    <a:pt x="124" y="60"/>
                  </a:lnTo>
                  <a:lnTo>
                    <a:pt x="122" y="60"/>
                  </a:lnTo>
                  <a:lnTo>
                    <a:pt x="122" y="58"/>
                  </a:lnTo>
                  <a:lnTo>
                    <a:pt x="120" y="56"/>
                  </a:lnTo>
                  <a:lnTo>
                    <a:pt x="118" y="55"/>
                  </a:lnTo>
                  <a:lnTo>
                    <a:pt x="118" y="53"/>
                  </a:lnTo>
                  <a:lnTo>
                    <a:pt x="116" y="53"/>
                  </a:lnTo>
                  <a:lnTo>
                    <a:pt x="116" y="51"/>
                  </a:lnTo>
                  <a:lnTo>
                    <a:pt x="118" y="51"/>
                  </a:lnTo>
                  <a:lnTo>
                    <a:pt x="118" y="49"/>
                  </a:lnTo>
                  <a:lnTo>
                    <a:pt x="120" y="49"/>
                  </a:lnTo>
                  <a:lnTo>
                    <a:pt x="120" y="47"/>
                  </a:lnTo>
                  <a:lnTo>
                    <a:pt x="122" y="47"/>
                  </a:lnTo>
                  <a:lnTo>
                    <a:pt x="122" y="45"/>
                  </a:lnTo>
                  <a:lnTo>
                    <a:pt x="124" y="43"/>
                  </a:lnTo>
                  <a:lnTo>
                    <a:pt x="124" y="41"/>
                  </a:lnTo>
                  <a:lnTo>
                    <a:pt x="127" y="41"/>
                  </a:lnTo>
                  <a:lnTo>
                    <a:pt x="127" y="39"/>
                  </a:lnTo>
                  <a:lnTo>
                    <a:pt x="129" y="39"/>
                  </a:lnTo>
                  <a:lnTo>
                    <a:pt x="129" y="38"/>
                  </a:lnTo>
                  <a:lnTo>
                    <a:pt x="129" y="36"/>
                  </a:lnTo>
                  <a:lnTo>
                    <a:pt x="131" y="36"/>
                  </a:lnTo>
                  <a:lnTo>
                    <a:pt x="131" y="34"/>
                  </a:lnTo>
                  <a:lnTo>
                    <a:pt x="133" y="32"/>
                  </a:lnTo>
                  <a:lnTo>
                    <a:pt x="133" y="30"/>
                  </a:lnTo>
                  <a:lnTo>
                    <a:pt x="135" y="30"/>
                  </a:lnTo>
                  <a:lnTo>
                    <a:pt x="118" y="20"/>
                  </a:lnTo>
                  <a:close/>
                  <a:moveTo>
                    <a:pt x="149" y="22"/>
                  </a:moveTo>
                  <a:lnTo>
                    <a:pt x="149" y="24"/>
                  </a:lnTo>
                  <a:lnTo>
                    <a:pt x="147" y="26"/>
                  </a:lnTo>
                  <a:lnTo>
                    <a:pt x="147" y="28"/>
                  </a:lnTo>
                  <a:lnTo>
                    <a:pt x="147" y="30"/>
                  </a:lnTo>
                  <a:lnTo>
                    <a:pt x="145" y="30"/>
                  </a:lnTo>
                  <a:lnTo>
                    <a:pt x="145" y="32"/>
                  </a:lnTo>
                  <a:lnTo>
                    <a:pt x="145" y="34"/>
                  </a:lnTo>
                  <a:lnTo>
                    <a:pt x="143" y="36"/>
                  </a:lnTo>
                  <a:lnTo>
                    <a:pt x="143" y="38"/>
                  </a:lnTo>
                  <a:lnTo>
                    <a:pt x="141" y="39"/>
                  </a:lnTo>
                  <a:lnTo>
                    <a:pt x="141" y="41"/>
                  </a:lnTo>
                  <a:lnTo>
                    <a:pt x="139" y="41"/>
                  </a:lnTo>
                  <a:lnTo>
                    <a:pt x="139" y="43"/>
                  </a:lnTo>
                  <a:lnTo>
                    <a:pt x="139" y="45"/>
                  </a:lnTo>
                  <a:lnTo>
                    <a:pt x="137" y="45"/>
                  </a:lnTo>
                  <a:lnTo>
                    <a:pt x="137" y="47"/>
                  </a:lnTo>
                  <a:lnTo>
                    <a:pt x="135" y="49"/>
                  </a:lnTo>
                  <a:lnTo>
                    <a:pt x="133" y="51"/>
                  </a:lnTo>
                  <a:lnTo>
                    <a:pt x="133" y="53"/>
                  </a:lnTo>
                  <a:lnTo>
                    <a:pt x="135" y="53"/>
                  </a:lnTo>
                  <a:lnTo>
                    <a:pt x="135" y="55"/>
                  </a:lnTo>
                  <a:lnTo>
                    <a:pt x="135" y="56"/>
                  </a:lnTo>
                  <a:lnTo>
                    <a:pt x="137" y="56"/>
                  </a:lnTo>
                  <a:lnTo>
                    <a:pt x="137" y="58"/>
                  </a:lnTo>
                  <a:lnTo>
                    <a:pt x="139" y="58"/>
                  </a:lnTo>
                  <a:lnTo>
                    <a:pt x="139" y="60"/>
                  </a:lnTo>
                  <a:lnTo>
                    <a:pt x="141" y="62"/>
                  </a:lnTo>
                  <a:lnTo>
                    <a:pt x="141" y="64"/>
                  </a:lnTo>
                  <a:lnTo>
                    <a:pt x="143" y="64"/>
                  </a:lnTo>
                  <a:lnTo>
                    <a:pt x="143" y="66"/>
                  </a:lnTo>
                  <a:lnTo>
                    <a:pt x="145" y="68"/>
                  </a:lnTo>
                  <a:lnTo>
                    <a:pt x="145" y="70"/>
                  </a:lnTo>
                  <a:lnTo>
                    <a:pt x="147" y="72"/>
                  </a:lnTo>
                  <a:lnTo>
                    <a:pt x="147" y="74"/>
                  </a:lnTo>
                  <a:lnTo>
                    <a:pt x="149" y="75"/>
                  </a:lnTo>
                  <a:lnTo>
                    <a:pt x="149" y="77"/>
                  </a:lnTo>
                  <a:lnTo>
                    <a:pt x="151" y="77"/>
                  </a:lnTo>
                  <a:lnTo>
                    <a:pt x="151" y="79"/>
                  </a:lnTo>
                  <a:lnTo>
                    <a:pt x="151" y="81"/>
                  </a:lnTo>
                  <a:lnTo>
                    <a:pt x="153" y="81"/>
                  </a:lnTo>
                  <a:lnTo>
                    <a:pt x="153" y="83"/>
                  </a:lnTo>
                  <a:lnTo>
                    <a:pt x="153" y="85"/>
                  </a:lnTo>
                  <a:lnTo>
                    <a:pt x="168" y="75"/>
                  </a:lnTo>
                  <a:lnTo>
                    <a:pt x="168" y="74"/>
                  </a:lnTo>
                  <a:lnTo>
                    <a:pt x="166" y="74"/>
                  </a:lnTo>
                  <a:lnTo>
                    <a:pt x="166" y="72"/>
                  </a:lnTo>
                  <a:lnTo>
                    <a:pt x="164" y="70"/>
                  </a:lnTo>
                  <a:lnTo>
                    <a:pt x="164" y="68"/>
                  </a:lnTo>
                  <a:lnTo>
                    <a:pt x="162" y="66"/>
                  </a:lnTo>
                  <a:lnTo>
                    <a:pt x="162" y="64"/>
                  </a:lnTo>
                  <a:lnTo>
                    <a:pt x="160" y="64"/>
                  </a:lnTo>
                  <a:lnTo>
                    <a:pt x="160" y="62"/>
                  </a:lnTo>
                  <a:lnTo>
                    <a:pt x="158" y="60"/>
                  </a:lnTo>
                  <a:lnTo>
                    <a:pt x="158" y="58"/>
                  </a:lnTo>
                  <a:lnTo>
                    <a:pt x="156" y="58"/>
                  </a:lnTo>
                  <a:lnTo>
                    <a:pt x="156" y="56"/>
                  </a:lnTo>
                  <a:lnTo>
                    <a:pt x="153" y="56"/>
                  </a:lnTo>
                  <a:lnTo>
                    <a:pt x="153" y="55"/>
                  </a:lnTo>
                  <a:lnTo>
                    <a:pt x="151" y="55"/>
                  </a:lnTo>
                  <a:lnTo>
                    <a:pt x="151" y="53"/>
                  </a:lnTo>
                  <a:lnTo>
                    <a:pt x="151" y="51"/>
                  </a:lnTo>
                  <a:lnTo>
                    <a:pt x="153" y="49"/>
                  </a:lnTo>
                  <a:lnTo>
                    <a:pt x="153" y="47"/>
                  </a:lnTo>
                  <a:lnTo>
                    <a:pt x="156" y="47"/>
                  </a:lnTo>
                  <a:lnTo>
                    <a:pt x="156" y="45"/>
                  </a:lnTo>
                  <a:lnTo>
                    <a:pt x="158" y="43"/>
                  </a:lnTo>
                  <a:lnTo>
                    <a:pt x="158" y="41"/>
                  </a:lnTo>
                  <a:lnTo>
                    <a:pt x="160" y="39"/>
                  </a:lnTo>
                  <a:lnTo>
                    <a:pt x="160" y="38"/>
                  </a:lnTo>
                  <a:lnTo>
                    <a:pt x="162" y="38"/>
                  </a:lnTo>
                  <a:lnTo>
                    <a:pt x="162" y="36"/>
                  </a:lnTo>
                  <a:lnTo>
                    <a:pt x="162" y="34"/>
                  </a:lnTo>
                  <a:lnTo>
                    <a:pt x="164" y="34"/>
                  </a:lnTo>
                  <a:lnTo>
                    <a:pt x="164" y="32"/>
                  </a:lnTo>
                  <a:lnTo>
                    <a:pt x="164" y="30"/>
                  </a:lnTo>
                  <a:lnTo>
                    <a:pt x="166" y="30"/>
                  </a:lnTo>
                  <a:lnTo>
                    <a:pt x="166" y="28"/>
                  </a:lnTo>
                  <a:lnTo>
                    <a:pt x="149" y="22"/>
                  </a:lnTo>
                  <a:close/>
                  <a:moveTo>
                    <a:pt x="110" y="134"/>
                  </a:moveTo>
                  <a:lnTo>
                    <a:pt x="66" y="134"/>
                  </a:lnTo>
                  <a:lnTo>
                    <a:pt x="66" y="149"/>
                  </a:lnTo>
                  <a:lnTo>
                    <a:pt x="168" y="149"/>
                  </a:lnTo>
                  <a:lnTo>
                    <a:pt x="168" y="134"/>
                  </a:lnTo>
                  <a:lnTo>
                    <a:pt x="129" y="134"/>
                  </a:lnTo>
                  <a:lnTo>
                    <a:pt x="129" y="102"/>
                  </a:lnTo>
                  <a:lnTo>
                    <a:pt x="166" y="102"/>
                  </a:lnTo>
                  <a:lnTo>
                    <a:pt x="166" y="87"/>
                  </a:lnTo>
                  <a:lnTo>
                    <a:pt x="75" y="87"/>
                  </a:lnTo>
                  <a:lnTo>
                    <a:pt x="75" y="102"/>
                  </a:lnTo>
                  <a:lnTo>
                    <a:pt x="110" y="102"/>
                  </a:lnTo>
                  <a:lnTo>
                    <a:pt x="110" y="13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zh-TW" altLang="en-US" sz="3200">
                <a:solidFill>
                  <a:prstClr val="black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8" name="Freeform 22"/>
            <p:cNvSpPr>
              <a:spLocks noEditPoints="1"/>
            </p:cNvSpPr>
            <p:nvPr/>
          </p:nvSpPr>
          <p:spPr bwMode="auto">
            <a:xfrm>
              <a:off x="389" y="212"/>
              <a:ext cx="172" cy="152"/>
            </a:xfrm>
            <a:custGeom>
              <a:avLst/>
              <a:gdLst>
                <a:gd name="T0" fmla="*/ 33 w 172"/>
                <a:gd name="T1" fmla="*/ 14 h 152"/>
                <a:gd name="T2" fmla="*/ 23 w 172"/>
                <a:gd name="T3" fmla="*/ 4 h 152"/>
                <a:gd name="T4" fmla="*/ 9 w 172"/>
                <a:gd name="T5" fmla="*/ 18 h 152"/>
                <a:gd name="T6" fmla="*/ 19 w 172"/>
                <a:gd name="T7" fmla="*/ 25 h 152"/>
                <a:gd name="T8" fmla="*/ 27 w 172"/>
                <a:gd name="T9" fmla="*/ 33 h 152"/>
                <a:gd name="T10" fmla="*/ 29 w 172"/>
                <a:gd name="T11" fmla="*/ 54 h 152"/>
                <a:gd name="T12" fmla="*/ 19 w 172"/>
                <a:gd name="T13" fmla="*/ 44 h 152"/>
                <a:gd name="T14" fmla="*/ 7 w 172"/>
                <a:gd name="T15" fmla="*/ 57 h 152"/>
                <a:gd name="T16" fmla="*/ 17 w 172"/>
                <a:gd name="T17" fmla="*/ 65 h 152"/>
                <a:gd name="T18" fmla="*/ 15 w 172"/>
                <a:gd name="T19" fmla="*/ 118 h 152"/>
                <a:gd name="T20" fmla="*/ 9 w 172"/>
                <a:gd name="T21" fmla="*/ 129 h 152"/>
                <a:gd name="T22" fmla="*/ 2 w 172"/>
                <a:gd name="T23" fmla="*/ 141 h 152"/>
                <a:gd name="T24" fmla="*/ 25 w 172"/>
                <a:gd name="T25" fmla="*/ 139 h 152"/>
                <a:gd name="T26" fmla="*/ 31 w 172"/>
                <a:gd name="T27" fmla="*/ 124 h 152"/>
                <a:gd name="T28" fmla="*/ 36 w 172"/>
                <a:gd name="T29" fmla="*/ 107 h 152"/>
                <a:gd name="T30" fmla="*/ 42 w 172"/>
                <a:gd name="T31" fmla="*/ 88 h 152"/>
                <a:gd name="T32" fmla="*/ 23 w 172"/>
                <a:gd name="T33" fmla="*/ 95 h 152"/>
                <a:gd name="T34" fmla="*/ 19 w 172"/>
                <a:gd name="T35" fmla="*/ 109 h 152"/>
                <a:gd name="T36" fmla="*/ 143 w 172"/>
                <a:gd name="T37" fmla="*/ 46 h 152"/>
                <a:gd name="T38" fmla="*/ 149 w 172"/>
                <a:gd name="T39" fmla="*/ 59 h 152"/>
                <a:gd name="T40" fmla="*/ 156 w 172"/>
                <a:gd name="T41" fmla="*/ 71 h 152"/>
                <a:gd name="T42" fmla="*/ 170 w 172"/>
                <a:gd name="T43" fmla="*/ 67 h 152"/>
                <a:gd name="T44" fmla="*/ 162 w 172"/>
                <a:gd name="T45" fmla="*/ 55 h 152"/>
                <a:gd name="T46" fmla="*/ 156 w 172"/>
                <a:gd name="T47" fmla="*/ 40 h 152"/>
                <a:gd name="T48" fmla="*/ 156 w 172"/>
                <a:gd name="T49" fmla="*/ 27 h 152"/>
                <a:gd name="T50" fmla="*/ 139 w 172"/>
                <a:gd name="T51" fmla="*/ 31 h 152"/>
                <a:gd name="T52" fmla="*/ 116 w 172"/>
                <a:gd name="T53" fmla="*/ 23 h 152"/>
                <a:gd name="T54" fmla="*/ 44 w 172"/>
                <a:gd name="T55" fmla="*/ 23 h 152"/>
                <a:gd name="T56" fmla="*/ 38 w 172"/>
                <a:gd name="T57" fmla="*/ 33 h 152"/>
                <a:gd name="T58" fmla="*/ 44 w 172"/>
                <a:gd name="T59" fmla="*/ 54 h 152"/>
                <a:gd name="T60" fmla="*/ 38 w 172"/>
                <a:gd name="T61" fmla="*/ 67 h 152"/>
                <a:gd name="T62" fmla="*/ 52 w 172"/>
                <a:gd name="T63" fmla="*/ 71 h 152"/>
                <a:gd name="T64" fmla="*/ 56 w 172"/>
                <a:gd name="T65" fmla="*/ 59 h 152"/>
                <a:gd name="T66" fmla="*/ 62 w 172"/>
                <a:gd name="T67" fmla="*/ 46 h 152"/>
                <a:gd name="T68" fmla="*/ 71 w 172"/>
                <a:gd name="T69" fmla="*/ 57 h 152"/>
                <a:gd name="T70" fmla="*/ 65 w 172"/>
                <a:gd name="T71" fmla="*/ 63 h 152"/>
                <a:gd name="T72" fmla="*/ 65 w 172"/>
                <a:gd name="T73" fmla="*/ 78 h 152"/>
                <a:gd name="T74" fmla="*/ 79 w 172"/>
                <a:gd name="T75" fmla="*/ 76 h 152"/>
                <a:gd name="T76" fmla="*/ 85 w 172"/>
                <a:gd name="T77" fmla="*/ 65 h 152"/>
                <a:gd name="T78" fmla="*/ 85 w 172"/>
                <a:gd name="T79" fmla="*/ 50 h 152"/>
                <a:gd name="T80" fmla="*/ 87 w 172"/>
                <a:gd name="T81" fmla="*/ 37 h 152"/>
                <a:gd name="T82" fmla="*/ 94 w 172"/>
                <a:gd name="T83" fmla="*/ 46 h 152"/>
                <a:gd name="T84" fmla="*/ 116 w 172"/>
                <a:gd name="T85" fmla="*/ 38 h 152"/>
                <a:gd name="T86" fmla="*/ 118 w 172"/>
                <a:gd name="T87" fmla="*/ 67 h 152"/>
                <a:gd name="T88" fmla="*/ 127 w 172"/>
                <a:gd name="T89" fmla="*/ 78 h 152"/>
                <a:gd name="T90" fmla="*/ 139 w 172"/>
                <a:gd name="T91" fmla="*/ 74 h 152"/>
                <a:gd name="T92" fmla="*/ 143 w 172"/>
                <a:gd name="T93" fmla="*/ 59 h 152"/>
                <a:gd name="T94" fmla="*/ 141 w 172"/>
                <a:gd name="T95" fmla="*/ 42 h 152"/>
                <a:gd name="T96" fmla="*/ 102 w 172"/>
                <a:gd name="T97" fmla="*/ 33 h 152"/>
                <a:gd name="T98" fmla="*/ 94 w 172"/>
                <a:gd name="T99" fmla="*/ 25 h 152"/>
                <a:gd name="T100" fmla="*/ 108 w 172"/>
                <a:gd name="T101" fmla="*/ 29 h 152"/>
                <a:gd name="T102" fmla="*/ 67 w 172"/>
                <a:gd name="T103" fmla="*/ 88 h 152"/>
                <a:gd name="T104" fmla="*/ 48 w 172"/>
                <a:gd name="T105" fmla="*/ 112 h 152"/>
                <a:gd name="T106" fmla="*/ 46 w 172"/>
                <a:gd name="T107" fmla="*/ 128 h 152"/>
                <a:gd name="T108" fmla="*/ 38 w 172"/>
                <a:gd name="T109" fmla="*/ 139 h 152"/>
                <a:gd name="T110" fmla="*/ 50 w 172"/>
                <a:gd name="T111" fmla="*/ 150 h 152"/>
                <a:gd name="T112" fmla="*/ 58 w 172"/>
                <a:gd name="T113" fmla="*/ 141 h 152"/>
                <a:gd name="T114" fmla="*/ 62 w 172"/>
                <a:gd name="T115" fmla="*/ 128 h 152"/>
                <a:gd name="T116" fmla="*/ 67 w 172"/>
                <a:gd name="T117" fmla="*/ 107 h 15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72" h="152">
                  <a:moveTo>
                    <a:pt x="29" y="33"/>
                  </a:moveTo>
                  <a:lnTo>
                    <a:pt x="42" y="21"/>
                  </a:lnTo>
                  <a:lnTo>
                    <a:pt x="40" y="19"/>
                  </a:lnTo>
                  <a:lnTo>
                    <a:pt x="40" y="18"/>
                  </a:lnTo>
                  <a:lnTo>
                    <a:pt x="38" y="18"/>
                  </a:lnTo>
                  <a:lnTo>
                    <a:pt x="36" y="16"/>
                  </a:lnTo>
                  <a:lnTo>
                    <a:pt x="36" y="14"/>
                  </a:lnTo>
                  <a:lnTo>
                    <a:pt x="33" y="14"/>
                  </a:lnTo>
                  <a:lnTo>
                    <a:pt x="31" y="12"/>
                  </a:lnTo>
                  <a:lnTo>
                    <a:pt x="29" y="10"/>
                  </a:lnTo>
                  <a:lnTo>
                    <a:pt x="27" y="10"/>
                  </a:lnTo>
                  <a:lnTo>
                    <a:pt x="27" y="8"/>
                  </a:lnTo>
                  <a:lnTo>
                    <a:pt x="25" y="8"/>
                  </a:lnTo>
                  <a:lnTo>
                    <a:pt x="25" y="6"/>
                  </a:lnTo>
                  <a:lnTo>
                    <a:pt x="23" y="6"/>
                  </a:lnTo>
                  <a:lnTo>
                    <a:pt x="23" y="4"/>
                  </a:lnTo>
                  <a:lnTo>
                    <a:pt x="21" y="4"/>
                  </a:lnTo>
                  <a:lnTo>
                    <a:pt x="19" y="2"/>
                  </a:lnTo>
                  <a:lnTo>
                    <a:pt x="17" y="0"/>
                  </a:lnTo>
                  <a:lnTo>
                    <a:pt x="4" y="14"/>
                  </a:lnTo>
                  <a:lnTo>
                    <a:pt x="7" y="14"/>
                  </a:lnTo>
                  <a:lnTo>
                    <a:pt x="7" y="16"/>
                  </a:lnTo>
                  <a:lnTo>
                    <a:pt x="9" y="16"/>
                  </a:lnTo>
                  <a:lnTo>
                    <a:pt x="9" y="18"/>
                  </a:lnTo>
                  <a:lnTo>
                    <a:pt x="11" y="18"/>
                  </a:lnTo>
                  <a:lnTo>
                    <a:pt x="13" y="19"/>
                  </a:lnTo>
                  <a:lnTo>
                    <a:pt x="15" y="19"/>
                  </a:lnTo>
                  <a:lnTo>
                    <a:pt x="15" y="21"/>
                  </a:lnTo>
                  <a:lnTo>
                    <a:pt x="17" y="21"/>
                  </a:lnTo>
                  <a:lnTo>
                    <a:pt x="17" y="23"/>
                  </a:lnTo>
                  <a:lnTo>
                    <a:pt x="19" y="23"/>
                  </a:lnTo>
                  <a:lnTo>
                    <a:pt x="19" y="25"/>
                  </a:lnTo>
                  <a:lnTo>
                    <a:pt x="21" y="25"/>
                  </a:lnTo>
                  <a:lnTo>
                    <a:pt x="21" y="27"/>
                  </a:lnTo>
                  <a:lnTo>
                    <a:pt x="23" y="27"/>
                  </a:lnTo>
                  <a:lnTo>
                    <a:pt x="23" y="29"/>
                  </a:lnTo>
                  <a:lnTo>
                    <a:pt x="25" y="29"/>
                  </a:lnTo>
                  <a:lnTo>
                    <a:pt x="25" y="31"/>
                  </a:lnTo>
                  <a:lnTo>
                    <a:pt x="27" y="31"/>
                  </a:lnTo>
                  <a:lnTo>
                    <a:pt x="27" y="33"/>
                  </a:lnTo>
                  <a:lnTo>
                    <a:pt x="29" y="33"/>
                  </a:lnTo>
                  <a:close/>
                  <a:moveTo>
                    <a:pt x="23" y="73"/>
                  </a:moveTo>
                  <a:lnTo>
                    <a:pt x="36" y="59"/>
                  </a:lnTo>
                  <a:lnTo>
                    <a:pt x="36" y="57"/>
                  </a:lnTo>
                  <a:lnTo>
                    <a:pt x="33" y="57"/>
                  </a:lnTo>
                  <a:lnTo>
                    <a:pt x="33" y="55"/>
                  </a:lnTo>
                  <a:lnTo>
                    <a:pt x="31" y="55"/>
                  </a:lnTo>
                  <a:lnTo>
                    <a:pt x="29" y="54"/>
                  </a:lnTo>
                  <a:lnTo>
                    <a:pt x="29" y="52"/>
                  </a:lnTo>
                  <a:lnTo>
                    <a:pt x="27" y="52"/>
                  </a:lnTo>
                  <a:lnTo>
                    <a:pt x="25" y="50"/>
                  </a:lnTo>
                  <a:lnTo>
                    <a:pt x="23" y="48"/>
                  </a:lnTo>
                  <a:lnTo>
                    <a:pt x="21" y="48"/>
                  </a:lnTo>
                  <a:lnTo>
                    <a:pt x="21" y="46"/>
                  </a:lnTo>
                  <a:lnTo>
                    <a:pt x="19" y="46"/>
                  </a:lnTo>
                  <a:lnTo>
                    <a:pt x="19" y="44"/>
                  </a:lnTo>
                  <a:lnTo>
                    <a:pt x="17" y="44"/>
                  </a:lnTo>
                  <a:lnTo>
                    <a:pt x="15" y="42"/>
                  </a:lnTo>
                  <a:lnTo>
                    <a:pt x="13" y="42"/>
                  </a:lnTo>
                  <a:lnTo>
                    <a:pt x="0" y="54"/>
                  </a:lnTo>
                  <a:lnTo>
                    <a:pt x="2" y="55"/>
                  </a:lnTo>
                  <a:lnTo>
                    <a:pt x="4" y="55"/>
                  </a:lnTo>
                  <a:lnTo>
                    <a:pt x="4" y="57"/>
                  </a:lnTo>
                  <a:lnTo>
                    <a:pt x="7" y="57"/>
                  </a:lnTo>
                  <a:lnTo>
                    <a:pt x="7" y="59"/>
                  </a:lnTo>
                  <a:lnTo>
                    <a:pt x="9" y="59"/>
                  </a:lnTo>
                  <a:lnTo>
                    <a:pt x="11" y="61"/>
                  </a:lnTo>
                  <a:lnTo>
                    <a:pt x="13" y="61"/>
                  </a:lnTo>
                  <a:lnTo>
                    <a:pt x="13" y="63"/>
                  </a:lnTo>
                  <a:lnTo>
                    <a:pt x="15" y="63"/>
                  </a:lnTo>
                  <a:lnTo>
                    <a:pt x="15" y="65"/>
                  </a:lnTo>
                  <a:lnTo>
                    <a:pt x="17" y="65"/>
                  </a:lnTo>
                  <a:lnTo>
                    <a:pt x="17" y="67"/>
                  </a:lnTo>
                  <a:lnTo>
                    <a:pt x="19" y="67"/>
                  </a:lnTo>
                  <a:lnTo>
                    <a:pt x="21" y="69"/>
                  </a:lnTo>
                  <a:lnTo>
                    <a:pt x="21" y="71"/>
                  </a:lnTo>
                  <a:lnTo>
                    <a:pt x="23" y="71"/>
                  </a:lnTo>
                  <a:lnTo>
                    <a:pt x="23" y="73"/>
                  </a:lnTo>
                  <a:close/>
                  <a:moveTo>
                    <a:pt x="15" y="116"/>
                  </a:moveTo>
                  <a:lnTo>
                    <a:pt x="15" y="118"/>
                  </a:lnTo>
                  <a:lnTo>
                    <a:pt x="15" y="120"/>
                  </a:lnTo>
                  <a:lnTo>
                    <a:pt x="13" y="120"/>
                  </a:lnTo>
                  <a:lnTo>
                    <a:pt x="13" y="122"/>
                  </a:lnTo>
                  <a:lnTo>
                    <a:pt x="13" y="124"/>
                  </a:lnTo>
                  <a:lnTo>
                    <a:pt x="11" y="126"/>
                  </a:lnTo>
                  <a:lnTo>
                    <a:pt x="11" y="128"/>
                  </a:lnTo>
                  <a:lnTo>
                    <a:pt x="9" y="128"/>
                  </a:lnTo>
                  <a:lnTo>
                    <a:pt x="9" y="129"/>
                  </a:lnTo>
                  <a:lnTo>
                    <a:pt x="9" y="131"/>
                  </a:lnTo>
                  <a:lnTo>
                    <a:pt x="7" y="131"/>
                  </a:lnTo>
                  <a:lnTo>
                    <a:pt x="7" y="133"/>
                  </a:lnTo>
                  <a:lnTo>
                    <a:pt x="7" y="135"/>
                  </a:lnTo>
                  <a:lnTo>
                    <a:pt x="4" y="135"/>
                  </a:lnTo>
                  <a:lnTo>
                    <a:pt x="4" y="137"/>
                  </a:lnTo>
                  <a:lnTo>
                    <a:pt x="2" y="139"/>
                  </a:lnTo>
                  <a:lnTo>
                    <a:pt x="2" y="141"/>
                  </a:lnTo>
                  <a:lnTo>
                    <a:pt x="0" y="143"/>
                  </a:lnTo>
                  <a:lnTo>
                    <a:pt x="17" y="150"/>
                  </a:lnTo>
                  <a:lnTo>
                    <a:pt x="19" y="148"/>
                  </a:lnTo>
                  <a:lnTo>
                    <a:pt x="19" y="147"/>
                  </a:lnTo>
                  <a:lnTo>
                    <a:pt x="21" y="145"/>
                  </a:lnTo>
                  <a:lnTo>
                    <a:pt x="23" y="143"/>
                  </a:lnTo>
                  <a:lnTo>
                    <a:pt x="23" y="141"/>
                  </a:lnTo>
                  <a:lnTo>
                    <a:pt x="25" y="139"/>
                  </a:lnTo>
                  <a:lnTo>
                    <a:pt x="25" y="137"/>
                  </a:lnTo>
                  <a:lnTo>
                    <a:pt x="25" y="135"/>
                  </a:lnTo>
                  <a:lnTo>
                    <a:pt x="27" y="133"/>
                  </a:lnTo>
                  <a:lnTo>
                    <a:pt x="27" y="131"/>
                  </a:lnTo>
                  <a:lnTo>
                    <a:pt x="29" y="129"/>
                  </a:lnTo>
                  <a:lnTo>
                    <a:pt x="29" y="128"/>
                  </a:lnTo>
                  <a:lnTo>
                    <a:pt x="29" y="126"/>
                  </a:lnTo>
                  <a:lnTo>
                    <a:pt x="31" y="124"/>
                  </a:lnTo>
                  <a:lnTo>
                    <a:pt x="31" y="122"/>
                  </a:lnTo>
                  <a:lnTo>
                    <a:pt x="33" y="120"/>
                  </a:lnTo>
                  <a:lnTo>
                    <a:pt x="33" y="118"/>
                  </a:lnTo>
                  <a:lnTo>
                    <a:pt x="33" y="116"/>
                  </a:lnTo>
                  <a:lnTo>
                    <a:pt x="36" y="114"/>
                  </a:lnTo>
                  <a:lnTo>
                    <a:pt x="36" y="112"/>
                  </a:lnTo>
                  <a:lnTo>
                    <a:pt x="36" y="111"/>
                  </a:lnTo>
                  <a:lnTo>
                    <a:pt x="36" y="107"/>
                  </a:lnTo>
                  <a:lnTo>
                    <a:pt x="38" y="105"/>
                  </a:lnTo>
                  <a:lnTo>
                    <a:pt x="38" y="103"/>
                  </a:lnTo>
                  <a:lnTo>
                    <a:pt x="38" y="101"/>
                  </a:lnTo>
                  <a:lnTo>
                    <a:pt x="40" y="99"/>
                  </a:lnTo>
                  <a:lnTo>
                    <a:pt x="40" y="95"/>
                  </a:lnTo>
                  <a:lnTo>
                    <a:pt x="40" y="93"/>
                  </a:lnTo>
                  <a:lnTo>
                    <a:pt x="40" y="92"/>
                  </a:lnTo>
                  <a:lnTo>
                    <a:pt x="42" y="88"/>
                  </a:lnTo>
                  <a:lnTo>
                    <a:pt x="42" y="86"/>
                  </a:lnTo>
                  <a:lnTo>
                    <a:pt x="23" y="84"/>
                  </a:lnTo>
                  <a:lnTo>
                    <a:pt x="23" y="86"/>
                  </a:lnTo>
                  <a:lnTo>
                    <a:pt x="23" y="88"/>
                  </a:lnTo>
                  <a:lnTo>
                    <a:pt x="23" y="90"/>
                  </a:lnTo>
                  <a:lnTo>
                    <a:pt x="23" y="92"/>
                  </a:lnTo>
                  <a:lnTo>
                    <a:pt x="23" y="93"/>
                  </a:lnTo>
                  <a:lnTo>
                    <a:pt x="23" y="95"/>
                  </a:lnTo>
                  <a:lnTo>
                    <a:pt x="21" y="97"/>
                  </a:lnTo>
                  <a:lnTo>
                    <a:pt x="21" y="99"/>
                  </a:lnTo>
                  <a:lnTo>
                    <a:pt x="21" y="101"/>
                  </a:lnTo>
                  <a:lnTo>
                    <a:pt x="21" y="103"/>
                  </a:lnTo>
                  <a:lnTo>
                    <a:pt x="21" y="105"/>
                  </a:lnTo>
                  <a:lnTo>
                    <a:pt x="19" y="105"/>
                  </a:lnTo>
                  <a:lnTo>
                    <a:pt x="19" y="107"/>
                  </a:lnTo>
                  <a:lnTo>
                    <a:pt x="19" y="109"/>
                  </a:lnTo>
                  <a:lnTo>
                    <a:pt x="19" y="111"/>
                  </a:lnTo>
                  <a:lnTo>
                    <a:pt x="17" y="111"/>
                  </a:lnTo>
                  <a:lnTo>
                    <a:pt x="17" y="112"/>
                  </a:lnTo>
                  <a:lnTo>
                    <a:pt x="17" y="114"/>
                  </a:lnTo>
                  <a:lnTo>
                    <a:pt x="15" y="116"/>
                  </a:lnTo>
                  <a:close/>
                  <a:moveTo>
                    <a:pt x="143" y="42"/>
                  </a:moveTo>
                  <a:lnTo>
                    <a:pt x="143" y="44"/>
                  </a:lnTo>
                  <a:lnTo>
                    <a:pt x="143" y="46"/>
                  </a:lnTo>
                  <a:lnTo>
                    <a:pt x="143" y="48"/>
                  </a:lnTo>
                  <a:lnTo>
                    <a:pt x="145" y="50"/>
                  </a:lnTo>
                  <a:lnTo>
                    <a:pt x="145" y="52"/>
                  </a:lnTo>
                  <a:lnTo>
                    <a:pt x="145" y="54"/>
                  </a:lnTo>
                  <a:lnTo>
                    <a:pt x="147" y="55"/>
                  </a:lnTo>
                  <a:lnTo>
                    <a:pt x="147" y="57"/>
                  </a:lnTo>
                  <a:lnTo>
                    <a:pt x="147" y="59"/>
                  </a:lnTo>
                  <a:lnTo>
                    <a:pt x="149" y="59"/>
                  </a:lnTo>
                  <a:lnTo>
                    <a:pt x="149" y="61"/>
                  </a:lnTo>
                  <a:lnTo>
                    <a:pt x="149" y="63"/>
                  </a:lnTo>
                  <a:lnTo>
                    <a:pt x="152" y="65"/>
                  </a:lnTo>
                  <a:lnTo>
                    <a:pt x="152" y="67"/>
                  </a:lnTo>
                  <a:lnTo>
                    <a:pt x="154" y="67"/>
                  </a:lnTo>
                  <a:lnTo>
                    <a:pt x="154" y="69"/>
                  </a:lnTo>
                  <a:lnTo>
                    <a:pt x="154" y="71"/>
                  </a:lnTo>
                  <a:lnTo>
                    <a:pt x="156" y="71"/>
                  </a:lnTo>
                  <a:lnTo>
                    <a:pt x="156" y="73"/>
                  </a:lnTo>
                  <a:lnTo>
                    <a:pt x="158" y="74"/>
                  </a:lnTo>
                  <a:lnTo>
                    <a:pt x="158" y="76"/>
                  </a:lnTo>
                  <a:lnTo>
                    <a:pt x="160" y="76"/>
                  </a:lnTo>
                  <a:lnTo>
                    <a:pt x="172" y="73"/>
                  </a:lnTo>
                  <a:lnTo>
                    <a:pt x="172" y="71"/>
                  </a:lnTo>
                  <a:lnTo>
                    <a:pt x="170" y="69"/>
                  </a:lnTo>
                  <a:lnTo>
                    <a:pt x="170" y="67"/>
                  </a:lnTo>
                  <a:lnTo>
                    <a:pt x="168" y="67"/>
                  </a:lnTo>
                  <a:lnTo>
                    <a:pt x="168" y="65"/>
                  </a:lnTo>
                  <a:lnTo>
                    <a:pt x="166" y="63"/>
                  </a:lnTo>
                  <a:lnTo>
                    <a:pt x="166" y="61"/>
                  </a:lnTo>
                  <a:lnTo>
                    <a:pt x="164" y="61"/>
                  </a:lnTo>
                  <a:lnTo>
                    <a:pt x="164" y="59"/>
                  </a:lnTo>
                  <a:lnTo>
                    <a:pt x="162" y="57"/>
                  </a:lnTo>
                  <a:lnTo>
                    <a:pt x="162" y="55"/>
                  </a:lnTo>
                  <a:lnTo>
                    <a:pt x="160" y="54"/>
                  </a:lnTo>
                  <a:lnTo>
                    <a:pt x="160" y="52"/>
                  </a:lnTo>
                  <a:lnTo>
                    <a:pt x="160" y="50"/>
                  </a:lnTo>
                  <a:lnTo>
                    <a:pt x="158" y="48"/>
                  </a:lnTo>
                  <a:lnTo>
                    <a:pt x="158" y="46"/>
                  </a:lnTo>
                  <a:lnTo>
                    <a:pt x="158" y="44"/>
                  </a:lnTo>
                  <a:lnTo>
                    <a:pt x="156" y="42"/>
                  </a:lnTo>
                  <a:lnTo>
                    <a:pt x="156" y="40"/>
                  </a:lnTo>
                  <a:lnTo>
                    <a:pt x="158" y="40"/>
                  </a:lnTo>
                  <a:lnTo>
                    <a:pt x="160" y="40"/>
                  </a:lnTo>
                  <a:lnTo>
                    <a:pt x="162" y="38"/>
                  </a:lnTo>
                  <a:lnTo>
                    <a:pt x="164" y="38"/>
                  </a:lnTo>
                  <a:lnTo>
                    <a:pt x="166" y="38"/>
                  </a:lnTo>
                  <a:lnTo>
                    <a:pt x="158" y="25"/>
                  </a:lnTo>
                  <a:lnTo>
                    <a:pt x="158" y="27"/>
                  </a:lnTo>
                  <a:lnTo>
                    <a:pt x="156" y="27"/>
                  </a:lnTo>
                  <a:lnTo>
                    <a:pt x="154" y="27"/>
                  </a:lnTo>
                  <a:lnTo>
                    <a:pt x="152" y="27"/>
                  </a:lnTo>
                  <a:lnTo>
                    <a:pt x="149" y="29"/>
                  </a:lnTo>
                  <a:lnTo>
                    <a:pt x="147" y="29"/>
                  </a:lnTo>
                  <a:lnTo>
                    <a:pt x="145" y="29"/>
                  </a:lnTo>
                  <a:lnTo>
                    <a:pt x="143" y="29"/>
                  </a:lnTo>
                  <a:lnTo>
                    <a:pt x="141" y="29"/>
                  </a:lnTo>
                  <a:lnTo>
                    <a:pt x="139" y="31"/>
                  </a:lnTo>
                  <a:lnTo>
                    <a:pt x="137" y="31"/>
                  </a:lnTo>
                  <a:lnTo>
                    <a:pt x="135" y="31"/>
                  </a:lnTo>
                  <a:lnTo>
                    <a:pt x="133" y="31"/>
                  </a:lnTo>
                  <a:lnTo>
                    <a:pt x="131" y="31"/>
                  </a:lnTo>
                  <a:lnTo>
                    <a:pt x="129" y="31"/>
                  </a:lnTo>
                  <a:lnTo>
                    <a:pt x="127" y="31"/>
                  </a:lnTo>
                  <a:lnTo>
                    <a:pt x="125" y="31"/>
                  </a:lnTo>
                  <a:lnTo>
                    <a:pt x="116" y="23"/>
                  </a:lnTo>
                  <a:lnTo>
                    <a:pt x="166" y="23"/>
                  </a:lnTo>
                  <a:lnTo>
                    <a:pt x="166" y="8"/>
                  </a:lnTo>
                  <a:lnTo>
                    <a:pt x="112" y="8"/>
                  </a:lnTo>
                  <a:lnTo>
                    <a:pt x="112" y="2"/>
                  </a:lnTo>
                  <a:lnTo>
                    <a:pt x="94" y="2"/>
                  </a:lnTo>
                  <a:lnTo>
                    <a:pt x="94" y="8"/>
                  </a:lnTo>
                  <a:lnTo>
                    <a:pt x="44" y="8"/>
                  </a:lnTo>
                  <a:lnTo>
                    <a:pt x="44" y="23"/>
                  </a:lnTo>
                  <a:lnTo>
                    <a:pt x="89" y="23"/>
                  </a:lnTo>
                  <a:lnTo>
                    <a:pt x="79" y="29"/>
                  </a:lnTo>
                  <a:lnTo>
                    <a:pt x="79" y="31"/>
                  </a:lnTo>
                  <a:lnTo>
                    <a:pt x="81" y="31"/>
                  </a:lnTo>
                  <a:lnTo>
                    <a:pt x="81" y="33"/>
                  </a:lnTo>
                  <a:lnTo>
                    <a:pt x="83" y="33"/>
                  </a:lnTo>
                  <a:lnTo>
                    <a:pt x="81" y="33"/>
                  </a:lnTo>
                  <a:lnTo>
                    <a:pt x="38" y="33"/>
                  </a:lnTo>
                  <a:lnTo>
                    <a:pt x="38" y="46"/>
                  </a:lnTo>
                  <a:lnTo>
                    <a:pt x="48" y="46"/>
                  </a:lnTo>
                  <a:lnTo>
                    <a:pt x="48" y="48"/>
                  </a:lnTo>
                  <a:lnTo>
                    <a:pt x="46" y="48"/>
                  </a:lnTo>
                  <a:lnTo>
                    <a:pt x="46" y="50"/>
                  </a:lnTo>
                  <a:lnTo>
                    <a:pt x="46" y="52"/>
                  </a:lnTo>
                  <a:lnTo>
                    <a:pt x="44" y="52"/>
                  </a:lnTo>
                  <a:lnTo>
                    <a:pt x="44" y="54"/>
                  </a:lnTo>
                  <a:lnTo>
                    <a:pt x="44" y="55"/>
                  </a:lnTo>
                  <a:lnTo>
                    <a:pt x="44" y="57"/>
                  </a:lnTo>
                  <a:lnTo>
                    <a:pt x="42" y="57"/>
                  </a:lnTo>
                  <a:lnTo>
                    <a:pt x="42" y="59"/>
                  </a:lnTo>
                  <a:lnTo>
                    <a:pt x="40" y="61"/>
                  </a:lnTo>
                  <a:lnTo>
                    <a:pt x="40" y="63"/>
                  </a:lnTo>
                  <a:lnTo>
                    <a:pt x="38" y="65"/>
                  </a:lnTo>
                  <a:lnTo>
                    <a:pt x="38" y="67"/>
                  </a:lnTo>
                  <a:lnTo>
                    <a:pt x="36" y="67"/>
                  </a:lnTo>
                  <a:lnTo>
                    <a:pt x="36" y="69"/>
                  </a:lnTo>
                  <a:lnTo>
                    <a:pt x="33" y="71"/>
                  </a:lnTo>
                  <a:lnTo>
                    <a:pt x="48" y="76"/>
                  </a:lnTo>
                  <a:lnTo>
                    <a:pt x="48" y="74"/>
                  </a:lnTo>
                  <a:lnTo>
                    <a:pt x="50" y="73"/>
                  </a:lnTo>
                  <a:lnTo>
                    <a:pt x="50" y="71"/>
                  </a:lnTo>
                  <a:lnTo>
                    <a:pt x="52" y="71"/>
                  </a:lnTo>
                  <a:lnTo>
                    <a:pt x="52" y="69"/>
                  </a:lnTo>
                  <a:lnTo>
                    <a:pt x="52" y="67"/>
                  </a:lnTo>
                  <a:lnTo>
                    <a:pt x="54" y="67"/>
                  </a:lnTo>
                  <a:lnTo>
                    <a:pt x="54" y="65"/>
                  </a:lnTo>
                  <a:lnTo>
                    <a:pt x="54" y="63"/>
                  </a:lnTo>
                  <a:lnTo>
                    <a:pt x="56" y="63"/>
                  </a:lnTo>
                  <a:lnTo>
                    <a:pt x="56" y="61"/>
                  </a:lnTo>
                  <a:lnTo>
                    <a:pt x="56" y="59"/>
                  </a:lnTo>
                  <a:lnTo>
                    <a:pt x="58" y="59"/>
                  </a:lnTo>
                  <a:lnTo>
                    <a:pt x="58" y="57"/>
                  </a:lnTo>
                  <a:lnTo>
                    <a:pt x="58" y="55"/>
                  </a:lnTo>
                  <a:lnTo>
                    <a:pt x="60" y="54"/>
                  </a:lnTo>
                  <a:lnTo>
                    <a:pt x="60" y="52"/>
                  </a:lnTo>
                  <a:lnTo>
                    <a:pt x="60" y="50"/>
                  </a:lnTo>
                  <a:lnTo>
                    <a:pt x="62" y="48"/>
                  </a:lnTo>
                  <a:lnTo>
                    <a:pt x="62" y="46"/>
                  </a:lnTo>
                  <a:lnTo>
                    <a:pt x="69" y="46"/>
                  </a:lnTo>
                  <a:lnTo>
                    <a:pt x="71" y="46"/>
                  </a:lnTo>
                  <a:lnTo>
                    <a:pt x="71" y="48"/>
                  </a:lnTo>
                  <a:lnTo>
                    <a:pt x="71" y="50"/>
                  </a:lnTo>
                  <a:lnTo>
                    <a:pt x="71" y="52"/>
                  </a:lnTo>
                  <a:lnTo>
                    <a:pt x="71" y="54"/>
                  </a:lnTo>
                  <a:lnTo>
                    <a:pt x="71" y="55"/>
                  </a:lnTo>
                  <a:lnTo>
                    <a:pt x="71" y="57"/>
                  </a:lnTo>
                  <a:lnTo>
                    <a:pt x="71" y="59"/>
                  </a:lnTo>
                  <a:lnTo>
                    <a:pt x="71" y="61"/>
                  </a:lnTo>
                  <a:lnTo>
                    <a:pt x="71" y="63"/>
                  </a:lnTo>
                  <a:lnTo>
                    <a:pt x="69" y="63"/>
                  </a:lnTo>
                  <a:lnTo>
                    <a:pt x="69" y="65"/>
                  </a:lnTo>
                  <a:lnTo>
                    <a:pt x="67" y="65"/>
                  </a:lnTo>
                  <a:lnTo>
                    <a:pt x="65" y="65"/>
                  </a:lnTo>
                  <a:lnTo>
                    <a:pt x="65" y="63"/>
                  </a:lnTo>
                  <a:lnTo>
                    <a:pt x="62" y="63"/>
                  </a:lnTo>
                  <a:lnTo>
                    <a:pt x="60" y="63"/>
                  </a:lnTo>
                  <a:lnTo>
                    <a:pt x="58" y="63"/>
                  </a:lnTo>
                  <a:lnTo>
                    <a:pt x="56" y="61"/>
                  </a:lnTo>
                  <a:lnTo>
                    <a:pt x="58" y="78"/>
                  </a:lnTo>
                  <a:lnTo>
                    <a:pt x="60" y="78"/>
                  </a:lnTo>
                  <a:lnTo>
                    <a:pt x="62" y="78"/>
                  </a:lnTo>
                  <a:lnTo>
                    <a:pt x="65" y="78"/>
                  </a:lnTo>
                  <a:lnTo>
                    <a:pt x="67" y="78"/>
                  </a:lnTo>
                  <a:lnTo>
                    <a:pt x="69" y="78"/>
                  </a:lnTo>
                  <a:lnTo>
                    <a:pt x="71" y="78"/>
                  </a:lnTo>
                  <a:lnTo>
                    <a:pt x="73" y="78"/>
                  </a:lnTo>
                  <a:lnTo>
                    <a:pt x="75" y="78"/>
                  </a:lnTo>
                  <a:lnTo>
                    <a:pt x="77" y="78"/>
                  </a:lnTo>
                  <a:lnTo>
                    <a:pt x="77" y="76"/>
                  </a:lnTo>
                  <a:lnTo>
                    <a:pt x="79" y="76"/>
                  </a:lnTo>
                  <a:lnTo>
                    <a:pt x="81" y="76"/>
                  </a:lnTo>
                  <a:lnTo>
                    <a:pt x="81" y="74"/>
                  </a:lnTo>
                  <a:lnTo>
                    <a:pt x="83" y="73"/>
                  </a:lnTo>
                  <a:lnTo>
                    <a:pt x="83" y="71"/>
                  </a:lnTo>
                  <a:lnTo>
                    <a:pt x="83" y="69"/>
                  </a:lnTo>
                  <a:lnTo>
                    <a:pt x="85" y="69"/>
                  </a:lnTo>
                  <a:lnTo>
                    <a:pt x="85" y="67"/>
                  </a:lnTo>
                  <a:lnTo>
                    <a:pt x="85" y="65"/>
                  </a:lnTo>
                  <a:lnTo>
                    <a:pt x="85" y="63"/>
                  </a:lnTo>
                  <a:lnTo>
                    <a:pt x="85" y="61"/>
                  </a:lnTo>
                  <a:lnTo>
                    <a:pt x="85" y="59"/>
                  </a:lnTo>
                  <a:lnTo>
                    <a:pt x="85" y="57"/>
                  </a:lnTo>
                  <a:lnTo>
                    <a:pt x="85" y="55"/>
                  </a:lnTo>
                  <a:lnTo>
                    <a:pt x="85" y="54"/>
                  </a:lnTo>
                  <a:lnTo>
                    <a:pt x="85" y="52"/>
                  </a:lnTo>
                  <a:lnTo>
                    <a:pt x="85" y="50"/>
                  </a:lnTo>
                  <a:lnTo>
                    <a:pt x="85" y="48"/>
                  </a:lnTo>
                  <a:lnTo>
                    <a:pt x="85" y="46"/>
                  </a:lnTo>
                  <a:lnTo>
                    <a:pt x="85" y="44"/>
                  </a:lnTo>
                  <a:lnTo>
                    <a:pt x="85" y="42"/>
                  </a:lnTo>
                  <a:lnTo>
                    <a:pt x="85" y="40"/>
                  </a:lnTo>
                  <a:lnTo>
                    <a:pt x="85" y="38"/>
                  </a:lnTo>
                  <a:lnTo>
                    <a:pt x="85" y="37"/>
                  </a:lnTo>
                  <a:lnTo>
                    <a:pt x="87" y="37"/>
                  </a:lnTo>
                  <a:lnTo>
                    <a:pt x="87" y="38"/>
                  </a:lnTo>
                  <a:lnTo>
                    <a:pt x="89" y="38"/>
                  </a:lnTo>
                  <a:lnTo>
                    <a:pt x="89" y="40"/>
                  </a:lnTo>
                  <a:lnTo>
                    <a:pt x="89" y="42"/>
                  </a:lnTo>
                  <a:lnTo>
                    <a:pt x="91" y="42"/>
                  </a:lnTo>
                  <a:lnTo>
                    <a:pt x="91" y="44"/>
                  </a:lnTo>
                  <a:lnTo>
                    <a:pt x="94" y="44"/>
                  </a:lnTo>
                  <a:lnTo>
                    <a:pt x="94" y="46"/>
                  </a:lnTo>
                  <a:lnTo>
                    <a:pt x="94" y="80"/>
                  </a:lnTo>
                  <a:lnTo>
                    <a:pt x="110" y="80"/>
                  </a:lnTo>
                  <a:lnTo>
                    <a:pt x="110" y="46"/>
                  </a:lnTo>
                  <a:lnTo>
                    <a:pt x="110" y="44"/>
                  </a:lnTo>
                  <a:lnTo>
                    <a:pt x="112" y="44"/>
                  </a:lnTo>
                  <a:lnTo>
                    <a:pt x="112" y="42"/>
                  </a:lnTo>
                  <a:lnTo>
                    <a:pt x="114" y="40"/>
                  </a:lnTo>
                  <a:lnTo>
                    <a:pt x="116" y="38"/>
                  </a:lnTo>
                  <a:lnTo>
                    <a:pt x="118" y="38"/>
                  </a:lnTo>
                  <a:lnTo>
                    <a:pt x="118" y="37"/>
                  </a:lnTo>
                  <a:lnTo>
                    <a:pt x="120" y="35"/>
                  </a:lnTo>
                  <a:lnTo>
                    <a:pt x="123" y="33"/>
                  </a:lnTo>
                  <a:lnTo>
                    <a:pt x="123" y="35"/>
                  </a:lnTo>
                  <a:lnTo>
                    <a:pt x="123" y="67"/>
                  </a:lnTo>
                  <a:lnTo>
                    <a:pt x="120" y="67"/>
                  </a:lnTo>
                  <a:lnTo>
                    <a:pt x="118" y="67"/>
                  </a:lnTo>
                  <a:lnTo>
                    <a:pt x="116" y="67"/>
                  </a:lnTo>
                  <a:lnTo>
                    <a:pt x="116" y="69"/>
                  </a:lnTo>
                  <a:lnTo>
                    <a:pt x="114" y="69"/>
                  </a:lnTo>
                  <a:lnTo>
                    <a:pt x="118" y="80"/>
                  </a:lnTo>
                  <a:lnTo>
                    <a:pt x="120" y="80"/>
                  </a:lnTo>
                  <a:lnTo>
                    <a:pt x="123" y="80"/>
                  </a:lnTo>
                  <a:lnTo>
                    <a:pt x="125" y="80"/>
                  </a:lnTo>
                  <a:lnTo>
                    <a:pt x="127" y="78"/>
                  </a:lnTo>
                  <a:lnTo>
                    <a:pt x="129" y="78"/>
                  </a:lnTo>
                  <a:lnTo>
                    <a:pt x="131" y="78"/>
                  </a:lnTo>
                  <a:lnTo>
                    <a:pt x="133" y="78"/>
                  </a:lnTo>
                  <a:lnTo>
                    <a:pt x="133" y="76"/>
                  </a:lnTo>
                  <a:lnTo>
                    <a:pt x="135" y="76"/>
                  </a:lnTo>
                  <a:lnTo>
                    <a:pt x="137" y="76"/>
                  </a:lnTo>
                  <a:lnTo>
                    <a:pt x="139" y="76"/>
                  </a:lnTo>
                  <a:lnTo>
                    <a:pt x="139" y="74"/>
                  </a:lnTo>
                  <a:lnTo>
                    <a:pt x="141" y="74"/>
                  </a:lnTo>
                  <a:lnTo>
                    <a:pt x="143" y="74"/>
                  </a:lnTo>
                  <a:lnTo>
                    <a:pt x="145" y="73"/>
                  </a:lnTo>
                  <a:lnTo>
                    <a:pt x="147" y="73"/>
                  </a:lnTo>
                  <a:lnTo>
                    <a:pt x="149" y="73"/>
                  </a:lnTo>
                  <a:lnTo>
                    <a:pt x="149" y="71"/>
                  </a:lnTo>
                  <a:lnTo>
                    <a:pt x="145" y="59"/>
                  </a:lnTo>
                  <a:lnTo>
                    <a:pt x="143" y="59"/>
                  </a:lnTo>
                  <a:lnTo>
                    <a:pt x="141" y="61"/>
                  </a:lnTo>
                  <a:lnTo>
                    <a:pt x="139" y="61"/>
                  </a:lnTo>
                  <a:lnTo>
                    <a:pt x="137" y="61"/>
                  </a:lnTo>
                  <a:lnTo>
                    <a:pt x="137" y="63"/>
                  </a:lnTo>
                  <a:lnTo>
                    <a:pt x="137" y="44"/>
                  </a:lnTo>
                  <a:lnTo>
                    <a:pt x="137" y="42"/>
                  </a:lnTo>
                  <a:lnTo>
                    <a:pt x="139" y="42"/>
                  </a:lnTo>
                  <a:lnTo>
                    <a:pt x="141" y="42"/>
                  </a:lnTo>
                  <a:lnTo>
                    <a:pt x="143" y="42"/>
                  </a:lnTo>
                  <a:close/>
                  <a:moveTo>
                    <a:pt x="106" y="29"/>
                  </a:moveTo>
                  <a:lnTo>
                    <a:pt x="106" y="31"/>
                  </a:lnTo>
                  <a:lnTo>
                    <a:pt x="104" y="31"/>
                  </a:lnTo>
                  <a:lnTo>
                    <a:pt x="104" y="33"/>
                  </a:lnTo>
                  <a:lnTo>
                    <a:pt x="102" y="33"/>
                  </a:lnTo>
                  <a:lnTo>
                    <a:pt x="102" y="35"/>
                  </a:lnTo>
                  <a:lnTo>
                    <a:pt x="102" y="33"/>
                  </a:lnTo>
                  <a:lnTo>
                    <a:pt x="100" y="33"/>
                  </a:lnTo>
                  <a:lnTo>
                    <a:pt x="100" y="31"/>
                  </a:lnTo>
                  <a:lnTo>
                    <a:pt x="100" y="29"/>
                  </a:lnTo>
                  <a:lnTo>
                    <a:pt x="98" y="29"/>
                  </a:lnTo>
                  <a:lnTo>
                    <a:pt x="98" y="27"/>
                  </a:lnTo>
                  <a:lnTo>
                    <a:pt x="96" y="27"/>
                  </a:lnTo>
                  <a:lnTo>
                    <a:pt x="96" y="25"/>
                  </a:lnTo>
                  <a:lnTo>
                    <a:pt x="94" y="25"/>
                  </a:lnTo>
                  <a:lnTo>
                    <a:pt x="94" y="23"/>
                  </a:lnTo>
                  <a:lnTo>
                    <a:pt x="91" y="23"/>
                  </a:lnTo>
                  <a:lnTo>
                    <a:pt x="112" y="23"/>
                  </a:lnTo>
                  <a:lnTo>
                    <a:pt x="110" y="23"/>
                  </a:lnTo>
                  <a:lnTo>
                    <a:pt x="110" y="25"/>
                  </a:lnTo>
                  <a:lnTo>
                    <a:pt x="110" y="27"/>
                  </a:lnTo>
                  <a:lnTo>
                    <a:pt x="108" y="27"/>
                  </a:lnTo>
                  <a:lnTo>
                    <a:pt x="108" y="29"/>
                  </a:lnTo>
                  <a:lnTo>
                    <a:pt x="106" y="29"/>
                  </a:lnTo>
                  <a:close/>
                  <a:moveTo>
                    <a:pt x="139" y="126"/>
                  </a:moveTo>
                  <a:lnTo>
                    <a:pt x="139" y="150"/>
                  </a:lnTo>
                  <a:lnTo>
                    <a:pt x="156" y="150"/>
                  </a:lnTo>
                  <a:lnTo>
                    <a:pt x="156" y="78"/>
                  </a:lnTo>
                  <a:lnTo>
                    <a:pt x="139" y="78"/>
                  </a:lnTo>
                  <a:lnTo>
                    <a:pt x="139" y="88"/>
                  </a:lnTo>
                  <a:lnTo>
                    <a:pt x="67" y="88"/>
                  </a:lnTo>
                  <a:lnTo>
                    <a:pt x="67" y="82"/>
                  </a:lnTo>
                  <a:lnTo>
                    <a:pt x="50" y="82"/>
                  </a:lnTo>
                  <a:lnTo>
                    <a:pt x="50" y="103"/>
                  </a:lnTo>
                  <a:lnTo>
                    <a:pt x="50" y="105"/>
                  </a:lnTo>
                  <a:lnTo>
                    <a:pt x="50" y="107"/>
                  </a:lnTo>
                  <a:lnTo>
                    <a:pt x="50" y="109"/>
                  </a:lnTo>
                  <a:lnTo>
                    <a:pt x="50" y="111"/>
                  </a:lnTo>
                  <a:lnTo>
                    <a:pt x="48" y="112"/>
                  </a:lnTo>
                  <a:lnTo>
                    <a:pt x="48" y="114"/>
                  </a:lnTo>
                  <a:lnTo>
                    <a:pt x="48" y="116"/>
                  </a:lnTo>
                  <a:lnTo>
                    <a:pt x="48" y="118"/>
                  </a:lnTo>
                  <a:lnTo>
                    <a:pt x="48" y="120"/>
                  </a:lnTo>
                  <a:lnTo>
                    <a:pt x="48" y="122"/>
                  </a:lnTo>
                  <a:lnTo>
                    <a:pt x="46" y="124"/>
                  </a:lnTo>
                  <a:lnTo>
                    <a:pt x="46" y="126"/>
                  </a:lnTo>
                  <a:lnTo>
                    <a:pt x="46" y="128"/>
                  </a:lnTo>
                  <a:lnTo>
                    <a:pt x="44" y="128"/>
                  </a:lnTo>
                  <a:lnTo>
                    <a:pt x="44" y="129"/>
                  </a:lnTo>
                  <a:lnTo>
                    <a:pt x="44" y="131"/>
                  </a:lnTo>
                  <a:lnTo>
                    <a:pt x="42" y="133"/>
                  </a:lnTo>
                  <a:lnTo>
                    <a:pt x="40" y="135"/>
                  </a:lnTo>
                  <a:lnTo>
                    <a:pt x="40" y="137"/>
                  </a:lnTo>
                  <a:lnTo>
                    <a:pt x="38" y="137"/>
                  </a:lnTo>
                  <a:lnTo>
                    <a:pt x="38" y="139"/>
                  </a:lnTo>
                  <a:lnTo>
                    <a:pt x="36" y="139"/>
                  </a:lnTo>
                  <a:lnTo>
                    <a:pt x="36" y="141"/>
                  </a:lnTo>
                  <a:lnTo>
                    <a:pt x="33" y="141"/>
                  </a:lnTo>
                  <a:lnTo>
                    <a:pt x="31" y="143"/>
                  </a:lnTo>
                  <a:lnTo>
                    <a:pt x="46" y="152"/>
                  </a:lnTo>
                  <a:lnTo>
                    <a:pt x="48" y="152"/>
                  </a:lnTo>
                  <a:lnTo>
                    <a:pt x="48" y="150"/>
                  </a:lnTo>
                  <a:lnTo>
                    <a:pt x="50" y="150"/>
                  </a:lnTo>
                  <a:lnTo>
                    <a:pt x="50" y="148"/>
                  </a:lnTo>
                  <a:lnTo>
                    <a:pt x="52" y="148"/>
                  </a:lnTo>
                  <a:lnTo>
                    <a:pt x="52" y="147"/>
                  </a:lnTo>
                  <a:lnTo>
                    <a:pt x="54" y="147"/>
                  </a:lnTo>
                  <a:lnTo>
                    <a:pt x="54" y="145"/>
                  </a:lnTo>
                  <a:lnTo>
                    <a:pt x="56" y="143"/>
                  </a:lnTo>
                  <a:lnTo>
                    <a:pt x="56" y="141"/>
                  </a:lnTo>
                  <a:lnTo>
                    <a:pt x="58" y="141"/>
                  </a:lnTo>
                  <a:lnTo>
                    <a:pt x="58" y="139"/>
                  </a:lnTo>
                  <a:lnTo>
                    <a:pt x="58" y="137"/>
                  </a:lnTo>
                  <a:lnTo>
                    <a:pt x="60" y="137"/>
                  </a:lnTo>
                  <a:lnTo>
                    <a:pt x="60" y="135"/>
                  </a:lnTo>
                  <a:lnTo>
                    <a:pt x="60" y="133"/>
                  </a:lnTo>
                  <a:lnTo>
                    <a:pt x="62" y="131"/>
                  </a:lnTo>
                  <a:lnTo>
                    <a:pt x="62" y="129"/>
                  </a:lnTo>
                  <a:lnTo>
                    <a:pt x="62" y="128"/>
                  </a:lnTo>
                  <a:lnTo>
                    <a:pt x="65" y="128"/>
                  </a:lnTo>
                  <a:lnTo>
                    <a:pt x="65" y="126"/>
                  </a:lnTo>
                  <a:lnTo>
                    <a:pt x="139" y="126"/>
                  </a:lnTo>
                  <a:close/>
                  <a:moveTo>
                    <a:pt x="139" y="112"/>
                  </a:moveTo>
                  <a:lnTo>
                    <a:pt x="67" y="112"/>
                  </a:lnTo>
                  <a:lnTo>
                    <a:pt x="67" y="111"/>
                  </a:lnTo>
                  <a:lnTo>
                    <a:pt x="67" y="109"/>
                  </a:lnTo>
                  <a:lnTo>
                    <a:pt x="67" y="107"/>
                  </a:lnTo>
                  <a:lnTo>
                    <a:pt x="67" y="105"/>
                  </a:lnTo>
                  <a:lnTo>
                    <a:pt x="67" y="103"/>
                  </a:lnTo>
                  <a:lnTo>
                    <a:pt x="67" y="101"/>
                  </a:lnTo>
                  <a:lnTo>
                    <a:pt x="139" y="101"/>
                  </a:lnTo>
                  <a:lnTo>
                    <a:pt x="139" y="11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zh-TW" altLang="en-US" sz="3200">
                <a:solidFill>
                  <a:prstClr val="black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9" name="Freeform 23"/>
            <p:cNvSpPr>
              <a:spLocks noEditPoints="1"/>
            </p:cNvSpPr>
            <p:nvPr/>
          </p:nvSpPr>
          <p:spPr bwMode="auto">
            <a:xfrm>
              <a:off x="661" y="212"/>
              <a:ext cx="164" cy="146"/>
            </a:xfrm>
            <a:custGeom>
              <a:avLst/>
              <a:gdLst>
                <a:gd name="T0" fmla="*/ 373 w 163"/>
                <a:gd name="T1" fmla="*/ 27 h 148"/>
                <a:gd name="T2" fmla="*/ 37 w 163"/>
                <a:gd name="T3" fmla="*/ 0 h 148"/>
                <a:gd name="T4" fmla="*/ 12 w 163"/>
                <a:gd name="T5" fmla="*/ 35 h 148"/>
                <a:gd name="T6" fmla="*/ 14 w 163"/>
                <a:gd name="T7" fmla="*/ 37 h 148"/>
                <a:gd name="T8" fmla="*/ 16 w 163"/>
                <a:gd name="T9" fmla="*/ 37 h 148"/>
                <a:gd name="T10" fmla="*/ 18 w 163"/>
                <a:gd name="T11" fmla="*/ 37 h 148"/>
                <a:gd name="T12" fmla="*/ 35 w 163"/>
                <a:gd name="T13" fmla="*/ 37 h 148"/>
                <a:gd name="T14" fmla="*/ 33 w 163"/>
                <a:gd name="T15" fmla="*/ 37 h 148"/>
                <a:gd name="T16" fmla="*/ 31 w 163"/>
                <a:gd name="T17" fmla="*/ 37 h 148"/>
                <a:gd name="T18" fmla="*/ 29 w 163"/>
                <a:gd name="T19" fmla="*/ 35 h 148"/>
                <a:gd name="T20" fmla="*/ 27 w 163"/>
                <a:gd name="T21" fmla="*/ 29 h 148"/>
                <a:gd name="T22" fmla="*/ 0 w 163"/>
                <a:gd name="T23" fmla="*/ 37 h 148"/>
                <a:gd name="T24" fmla="*/ 70 w 163"/>
                <a:gd name="T25" fmla="*/ 37 h 148"/>
                <a:gd name="T26" fmla="*/ 72 w 163"/>
                <a:gd name="T27" fmla="*/ 37 h 148"/>
                <a:gd name="T28" fmla="*/ 74 w 163"/>
                <a:gd name="T29" fmla="*/ 37 h 148"/>
                <a:gd name="T30" fmla="*/ 76 w 163"/>
                <a:gd name="T31" fmla="*/ 37 h 148"/>
                <a:gd name="T32" fmla="*/ 78 w 163"/>
                <a:gd name="T33" fmla="*/ 33 h 148"/>
                <a:gd name="T34" fmla="*/ 62 w 163"/>
                <a:gd name="T35" fmla="*/ 31 h 148"/>
                <a:gd name="T36" fmla="*/ 60 w 163"/>
                <a:gd name="T37" fmla="*/ 37 h 148"/>
                <a:gd name="T38" fmla="*/ 58 w 163"/>
                <a:gd name="T39" fmla="*/ 37 h 148"/>
                <a:gd name="T40" fmla="*/ 56 w 163"/>
                <a:gd name="T41" fmla="*/ 37 h 148"/>
                <a:gd name="T42" fmla="*/ 53 w 163"/>
                <a:gd name="T43" fmla="*/ 37 h 148"/>
                <a:gd name="T44" fmla="*/ 68 w 163"/>
                <a:gd name="T45" fmla="*/ 37 h 148"/>
                <a:gd name="T46" fmla="*/ 373 w 163"/>
                <a:gd name="T47" fmla="*/ 37 h 148"/>
                <a:gd name="T48" fmla="*/ 363 w 163"/>
                <a:gd name="T49" fmla="*/ 37 h 148"/>
                <a:gd name="T50" fmla="*/ 6 w 163"/>
                <a:gd name="T51" fmla="*/ 37 h 148"/>
                <a:gd name="T52" fmla="*/ 4 w 163"/>
                <a:gd name="T53" fmla="*/ 37 h 148"/>
                <a:gd name="T54" fmla="*/ 22 w 163"/>
                <a:gd name="T55" fmla="*/ 37 h 148"/>
                <a:gd name="T56" fmla="*/ 66 w 163"/>
                <a:gd name="T57" fmla="*/ 37 h 148"/>
                <a:gd name="T58" fmla="*/ 22 w 163"/>
                <a:gd name="T59" fmla="*/ 37 h 148"/>
                <a:gd name="T60" fmla="*/ 472 w 163"/>
                <a:gd name="T61" fmla="*/ 37 h 148"/>
                <a:gd name="T62" fmla="*/ 484 w 163"/>
                <a:gd name="T63" fmla="*/ 37 h 148"/>
                <a:gd name="T64" fmla="*/ 496 w 163"/>
                <a:gd name="T65" fmla="*/ 37 h 148"/>
                <a:gd name="T66" fmla="*/ 514 w 163"/>
                <a:gd name="T67" fmla="*/ 37 h 148"/>
                <a:gd name="T68" fmla="*/ 523 w 163"/>
                <a:gd name="T69" fmla="*/ 37 h 148"/>
                <a:gd name="T70" fmla="*/ 529 w 163"/>
                <a:gd name="T71" fmla="*/ 37 h 148"/>
                <a:gd name="T72" fmla="*/ 535 w 163"/>
                <a:gd name="T73" fmla="*/ 37 h 148"/>
                <a:gd name="T74" fmla="*/ 535 w 163"/>
                <a:gd name="T75" fmla="*/ 37 h 148"/>
                <a:gd name="T76" fmla="*/ 529 w 163"/>
                <a:gd name="T77" fmla="*/ 37 h 148"/>
                <a:gd name="T78" fmla="*/ 514 w 163"/>
                <a:gd name="T79" fmla="*/ 37 h 148"/>
                <a:gd name="T80" fmla="*/ 490 w 163"/>
                <a:gd name="T81" fmla="*/ 37 h 148"/>
                <a:gd name="T82" fmla="*/ 466 w 163"/>
                <a:gd name="T83" fmla="*/ 37 h 148"/>
                <a:gd name="T84" fmla="*/ 448 w 163"/>
                <a:gd name="T85" fmla="*/ 37 h 148"/>
                <a:gd name="T86" fmla="*/ 454 w 163"/>
                <a:gd name="T87" fmla="*/ 37 h 148"/>
                <a:gd name="T88" fmla="*/ 478 w 163"/>
                <a:gd name="T89" fmla="*/ 37 h 148"/>
                <a:gd name="T90" fmla="*/ 502 w 163"/>
                <a:gd name="T91" fmla="*/ 37 h 148"/>
                <a:gd name="T92" fmla="*/ 529 w 163"/>
                <a:gd name="T93" fmla="*/ 37 h 148"/>
                <a:gd name="T94" fmla="*/ 547 w 163"/>
                <a:gd name="T95" fmla="*/ 37 h 148"/>
                <a:gd name="T96" fmla="*/ 559 w 163"/>
                <a:gd name="T97" fmla="*/ 37 h 148"/>
                <a:gd name="T98" fmla="*/ 571 w 163"/>
                <a:gd name="T99" fmla="*/ 37 h 148"/>
                <a:gd name="T100" fmla="*/ 587 w 163"/>
                <a:gd name="T101" fmla="*/ 37 h 148"/>
                <a:gd name="T102" fmla="*/ 587 w 163"/>
                <a:gd name="T103" fmla="*/ 37 h 148"/>
                <a:gd name="T104" fmla="*/ 587 w 163"/>
                <a:gd name="T105" fmla="*/ 37 h 148"/>
                <a:gd name="T106" fmla="*/ 579 w 163"/>
                <a:gd name="T107" fmla="*/ 37 h 148"/>
                <a:gd name="T108" fmla="*/ 571 w 163"/>
                <a:gd name="T109" fmla="*/ 37 h 148"/>
                <a:gd name="T110" fmla="*/ 565 w 163"/>
                <a:gd name="T111" fmla="*/ 37 h 148"/>
                <a:gd name="T112" fmla="*/ 553 w 163"/>
                <a:gd name="T113" fmla="*/ 37 h 148"/>
                <a:gd name="T114" fmla="*/ 541 w 163"/>
                <a:gd name="T115" fmla="*/ 37 h 148"/>
                <a:gd name="T116" fmla="*/ 529 w 163"/>
                <a:gd name="T117" fmla="*/ 37 h 148"/>
                <a:gd name="T118" fmla="*/ 529 w 163"/>
                <a:gd name="T119" fmla="*/ 37 h 148"/>
                <a:gd name="T120" fmla="*/ 389 w 163"/>
                <a:gd name="T121" fmla="*/ 4 h 148"/>
                <a:gd name="T122" fmla="*/ 427 w 163"/>
                <a:gd name="T123" fmla="*/ 21 h 148"/>
                <a:gd name="T124" fmla="*/ 514 w 163"/>
                <a:gd name="T125" fmla="*/ 19 h 14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63" h="148">
                  <a:moveTo>
                    <a:pt x="37" y="12"/>
                  </a:moveTo>
                  <a:lnTo>
                    <a:pt x="4" y="12"/>
                  </a:lnTo>
                  <a:lnTo>
                    <a:pt x="4" y="27"/>
                  </a:lnTo>
                  <a:lnTo>
                    <a:pt x="87" y="27"/>
                  </a:lnTo>
                  <a:lnTo>
                    <a:pt x="87" y="12"/>
                  </a:lnTo>
                  <a:lnTo>
                    <a:pt x="53" y="12"/>
                  </a:lnTo>
                  <a:lnTo>
                    <a:pt x="53" y="0"/>
                  </a:lnTo>
                  <a:lnTo>
                    <a:pt x="37" y="0"/>
                  </a:lnTo>
                  <a:lnTo>
                    <a:pt x="37" y="12"/>
                  </a:lnTo>
                  <a:close/>
                  <a:moveTo>
                    <a:pt x="10" y="33"/>
                  </a:moveTo>
                  <a:lnTo>
                    <a:pt x="10" y="35"/>
                  </a:lnTo>
                  <a:lnTo>
                    <a:pt x="12" y="35"/>
                  </a:lnTo>
                  <a:lnTo>
                    <a:pt x="12" y="37"/>
                  </a:lnTo>
                  <a:lnTo>
                    <a:pt x="12" y="38"/>
                  </a:lnTo>
                  <a:lnTo>
                    <a:pt x="12" y="40"/>
                  </a:lnTo>
                  <a:lnTo>
                    <a:pt x="14" y="40"/>
                  </a:lnTo>
                  <a:lnTo>
                    <a:pt x="14" y="42"/>
                  </a:lnTo>
                  <a:lnTo>
                    <a:pt x="14" y="44"/>
                  </a:lnTo>
                  <a:lnTo>
                    <a:pt x="14" y="46"/>
                  </a:lnTo>
                  <a:lnTo>
                    <a:pt x="16" y="48"/>
                  </a:lnTo>
                  <a:lnTo>
                    <a:pt x="16" y="50"/>
                  </a:lnTo>
                  <a:lnTo>
                    <a:pt x="16" y="52"/>
                  </a:lnTo>
                  <a:lnTo>
                    <a:pt x="18" y="54"/>
                  </a:lnTo>
                  <a:lnTo>
                    <a:pt x="18" y="55"/>
                  </a:lnTo>
                  <a:lnTo>
                    <a:pt x="18" y="57"/>
                  </a:lnTo>
                  <a:lnTo>
                    <a:pt x="18" y="59"/>
                  </a:lnTo>
                  <a:lnTo>
                    <a:pt x="35" y="55"/>
                  </a:lnTo>
                  <a:lnTo>
                    <a:pt x="35" y="54"/>
                  </a:lnTo>
                  <a:lnTo>
                    <a:pt x="35" y="52"/>
                  </a:lnTo>
                  <a:lnTo>
                    <a:pt x="33" y="50"/>
                  </a:lnTo>
                  <a:lnTo>
                    <a:pt x="33" y="48"/>
                  </a:lnTo>
                  <a:lnTo>
                    <a:pt x="33" y="46"/>
                  </a:lnTo>
                  <a:lnTo>
                    <a:pt x="33" y="44"/>
                  </a:lnTo>
                  <a:lnTo>
                    <a:pt x="31" y="44"/>
                  </a:lnTo>
                  <a:lnTo>
                    <a:pt x="31" y="42"/>
                  </a:lnTo>
                  <a:lnTo>
                    <a:pt x="31" y="40"/>
                  </a:lnTo>
                  <a:lnTo>
                    <a:pt x="31" y="38"/>
                  </a:lnTo>
                  <a:lnTo>
                    <a:pt x="29" y="38"/>
                  </a:lnTo>
                  <a:lnTo>
                    <a:pt x="29" y="37"/>
                  </a:lnTo>
                  <a:lnTo>
                    <a:pt x="29" y="35"/>
                  </a:lnTo>
                  <a:lnTo>
                    <a:pt x="29" y="33"/>
                  </a:lnTo>
                  <a:lnTo>
                    <a:pt x="27" y="33"/>
                  </a:lnTo>
                  <a:lnTo>
                    <a:pt x="27" y="31"/>
                  </a:lnTo>
                  <a:lnTo>
                    <a:pt x="27" y="29"/>
                  </a:lnTo>
                  <a:lnTo>
                    <a:pt x="10" y="33"/>
                  </a:lnTo>
                  <a:close/>
                  <a:moveTo>
                    <a:pt x="51" y="61"/>
                  </a:moveTo>
                  <a:lnTo>
                    <a:pt x="0" y="61"/>
                  </a:lnTo>
                  <a:lnTo>
                    <a:pt x="0" y="76"/>
                  </a:lnTo>
                  <a:lnTo>
                    <a:pt x="89" y="76"/>
                  </a:lnTo>
                  <a:lnTo>
                    <a:pt x="89" y="61"/>
                  </a:lnTo>
                  <a:lnTo>
                    <a:pt x="70" y="61"/>
                  </a:lnTo>
                  <a:lnTo>
                    <a:pt x="70" y="59"/>
                  </a:lnTo>
                  <a:lnTo>
                    <a:pt x="70" y="57"/>
                  </a:lnTo>
                  <a:lnTo>
                    <a:pt x="72" y="55"/>
                  </a:lnTo>
                  <a:lnTo>
                    <a:pt x="72" y="54"/>
                  </a:lnTo>
                  <a:lnTo>
                    <a:pt x="72" y="52"/>
                  </a:lnTo>
                  <a:lnTo>
                    <a:pt x="74" y="50"/>
                  </a:lnTo>
                  <a:lnTo>
                    <a:pt x="74" y="48"/>
                  </a:lnTo>
                  <a:lnTo>
                    <a:pt x="74" y="46"/>
                  </a:lnTo>
                  <a:lnTo>
                    <a:pt x="74" y="44"/>
                  </a:lnTo>
                  <a:lnTo>
                    <a:pt x="76" y="44"/>
                  </a:lnTo>
                  <a:lnTo>
                    <a:pt x="76" y="42"/>
                  </a:lnTo>
                  <a:lnTo>
                    <a:pt x="76" y="40"/>
                  </a:lnTo>
                  <a:lnTo>
                    <a:pt x="76" y="38"/>
                  </a:lnTo>
                  <a:lnTo>
                    <a:pt x="78" y="38"/>
                  </a:lnTo>
                  <a:lnTo>
                    <a:pt x="78" y="37"/>
                  </a:lnTo>
                  <a:lnTo>
                    <a:pt x="78" y="35"/>
                  </a:lnTo>
                  <a:lnTo>
                    <a:pt x="78" y="33"/>
                  </a:lnTo>
                  <a:lnTo>
                    <a:pt x="80" y="33"/>
                  </a:lnTo>
                  <a:lnTo>
                    <a:pt x="64" y="27"/>
                  </a:lnTo>
                  <a:lnTo>
                    <a:pt x="64" y="29"/>
                  </a:lnTo>
                  <a:lnTo>
                    <a:pt x="62" y="31"/>
                  </a:lnTo>
                  <a:lnTo>
                    <a:pt x="62" y="33"/>
                  </a:lnTo>
                  <a:lnTo>
                    <a:pt x="62" y="35"/>
                  </a:lnTo>
                  <a:lnTo>
                    <a:pt x="62" y="37"/>
                  </a:lnTo>
                  <a:lnTo>
                    <a:pt x="60" y="37"/>
                  </a:lnTo>
                  <a:lnTo>
                    <a:pt x="60" y="38"/>
                  </a:lnTo>
                  <a:lnTo>
                    <a:pt x="60" y="40"/>
                  </a:lnTo>
                  <a:lnTo>
                    <a:pt x="60" y="42"/>
                  </a:lnTo>
                  <a:lnTo>
                    <a:pt x="58" y="44"/>
                  </a:lnTo>
                  <a:lnTo>
                    <a:pt x="58" y="46"/>
                  </a:lnTo>
                  <a:lnTo>
                    <a:pt x="58" y="48"/>
                  </a:lnTo>
                  <a:lnTo>
                    <a:pt x="56" y="50"/>
                  </a:lnTo>
                  <a:lnTo>
                    <a:pt x="56" y="52"/>
                  </a:lnTo>
                  <a:lnTo>
                    <a:pt x="56" y="54"/>
                  </a:lnTo>
                  <a:lnTo>
                    <a:pt x="53" y="55"/>
                  </a:lnTo>
                  <a:lnTo>
                    <a:pt x="53" y="57"/>
                  </a:lnTo>
                  <a:lnTo>
                    <a:pt x="53" y="59"/>
                  </a:lnTo>
                  <a:lnTo>
                    <a:pt x="53" y="61"/>
                  </a:lnTo>
                  <a:lnTo>
                    <a:pt x="51" y="61"/>
                  </a:lnTo>
                  <a:close/>
                  <a:moveTo>
                    <a:pt x="22" y="141"/>
                  </a:moveTo>
                  <a:lnTo>
                    <a:pt x="68" y="141"/>
                  </a:lnTo>
                  <a:lnTo>
                    <a:pt x="68" y="148"/>
                  </a:lnTo>
                  <a:lnTo>
                    <a:pt x="87" y="148"/>
                  </a:lnTo>
                  <a:lnTo>
                    <a:pt x="87" y="90"/>
                  </a:lnTo>
                  <a:lnTo>
                    <a:pt x="87" y="88"/>
                  </a:lnTo>
                  <a:lnTo>
                    <a:pt x="87" y="86"/>
                  </a:lnTo>
                  <a:lnTo>
                    <a:pt x="85" y="86"/>
                  </a:lnTo>
                  <a:lnTo>
                    <a:pt x="85" y="84"/>
                  </a:lnTo>
                  <a:lnTo>
                    <a:pt x="82" y="84"/>
                  </a:lnTo>
                  <a:lnTo>
                    <a:pt x="80" y="84"/>
                  </a:lnTo>
                  <a:lnTo>
                    <a:pt x="10" y="84"/>
                  </a:lnTo>
                  <a:lnTo>
                    <a:pt x="8" y="84"/>
                  </a:lnTo>
                  <a:lnTo>
                    <a:pt x="6" y="84"/>
                  </a:lnTo>
                  <a:lnTo>
                    <a:pt x="6" y="86"/>
                  </a:lnTo>
                  <a:lnTo>
                    <a:pt x="4" y="86"/>
                  </a:lnTo>
                  <a:lnTo>
                    <a:pt x="4" y="88"/>
                  </a:lnTo>
                  <a:lnTo>
                    <a:pt x="4" y="90"/>
                  </a:lnTo>
                  <a:lnTo>
                    <a:pt x="4" y="148"/>
                  </a:lnTo>
                  <a:lnTo>
                    <a:pt x="22" y="148"/>
                  </a:lnTo>
                  <a:lnTo>
                    <a:pt x="22" y="141"/>
                  </a:lnTo>
                  <a:close/>
                  <a:moveTo>
                    <a:pt x="22" y="126"/>
                  </a:moveTo>
                  <a:lnTo>
                    <a:pt x="22" y="101"/>
                  </a:lnTo>
                  <a:lnTo>
                    <a:pt x="22" y="99"/>
                  </a:lnTo>
                  <a:lnTo>
                    <a:pt x="24" y="99"/>
                  </a:lnTo>
                  <a:lnTo>
                    <a:pt x="66" y="99"/>
                  </a:lnTo>
                  <a:lnTo>
                    <a:pt x="68" y="99"/>
                  </a:lnTo>
                  <a:lnTo>
                    <a:pt x="68" y="101"/>
                  </a:lnTo>
                  <a:lnTo>
                    <a:pt x="68" y="126"/>
                  </a:lnTo>
                  <a:lnTo>
                    <a:pt x="22" y="126"/>
                  </a:lnTo>
                  <a:close/>
                  <a:moveTo>
                    <a:pt x="140" y="19"/>
                  </a:moveTo>
                  <a:lnTo>
                    <a:pt x="126" y="59"/>
                  </a:lnTo>
                  <a:lnTo>
                    <a:pt x="126" y="61"/>
                  </a:lnTo>
                  <a:lnTo>
                    <a:pt x="126" y="63"/>
                  </a:lnTo>
                  <a:lnTo>
                    <a:pt x="126" y="65"/>
                  </a:lnTo>
                  <a:lnTo>
                    <a:pt x="126" y="67"/>
                  </a:lnTo>
                  <a:lnTo>
                    <a:pt x="128" y="69"/>
                  </a:lnTo>
                  <a:lnTo>
                    <a:pt x="130" y="71"/>
                  </a:lnTo>
                  <a:lnTo>
                    <a:pt x="130" y="73"/>
                  </a:lnTo>
                  <a:lnTo>
                    <a:pt x="132" y="74"/>
                  </a:lnTo>
                  <a:lnTo>
                    <a:pt x="134" y="76"/>
                  </a:lnTo>
                  <a:lnTo>
                    <a:pt x="134" y="78"/>
                  </a:lnTo>
                  <a:lnTo>
                    <a:pt x="136" y="80"/>
                  </a:lnTo>
                  <a:lnTo>
                    <a:pt x="138" y="82"/>
                  </a:lnTo>
                  <a:lnTo>
                    <a:pt x="138" y="84"/>
                  </a:lnTo>
                  <a:lnTo>
                    <a:pt x="140" y="86"/>
                  </a:lnTo>
                  <a:lnTo>
                    <a:pt x="140" y="88"/>
                  </a:lnTo>
                  <a:lnTo>
                    <a:pt x="140" y="90"/>
                  </a:lnTo>
                  <a:lnTo>
                    <a:pt x="143" y="90"/>
                  </a:lnTo>
                  <a:lnTo>
                    <a:pt x="143" y="92"/>
                  </a:lnTo>
                  <a:lnTo>
                    <a:pt x="143" y="93"/>
                  </a:lnTo>
                  <a:lnTo>
                    <a:pt x="145" y="93"/>
                  </a:lnTo>
                  <a:lnTo>
                    <a:pt x="145" y="95"/>
                  </a:lnTo>
                  <a:lnTo>
                    <a:pt x="145" y="97"/>
                  </a:lnTo>
                  <a:lnTo>
                    <a:pt x="145" y="99"/>
                  </a:lnTo>
                  <a:lnTo>
                    <a:pt x="147" y="99"/>
                  </a:lnTo>
                  <a:lnTo>
                    <a:pt x="147" y="101"/>
                  </a:lnTo>
                  <a:lnTo>
                    <a:pt x="147" y="103"/>
                  </a:lnTo>
                  <a:lnTo>
                    <a:pt x="147" y="105"/>
                  </a:lnTo>
                  <a:lnTo>
                    <a:pt x="147" y="107"/>
                  </a:lnTo>
                  <a:lnTo>
                    <a:pt x="147" y="109"/>
                  </a:lnTo>
                  <a:lnTo>
                    <a:pt x="147" y="111"/>
                  </a:lnTo>
                  <a:lnTo>
                    <a:pt x="147" y="112"/>
                  </a:lnTo>
                  <a:lnTo>
                    <a:pt x="147" y="114"/>
                  </a:lnTo>
                  <a:lnTo>
                    <a:pt x="145" y="114"/>
                  </a:lnTo>
                  <a:lnTo>
                    <a:pt x="145" y="116"/>
                  </a:lnTo>
                  <a:lnTo>
                    <a:pt x="145" y="118"/>
                  </a:lnTo>
                  <a:lnTo>
                    <a:pt x="143" y="118"/>
                  </a:lnTo>
                  <a:lnTo>
                    <a:pt x="143" y="120"/>
                  </a:lnTo>
                  <a:lnTo>
                    <a:pt x="140" y="120"/>
                  </a:lnTo>
                  <a:lnTo>
                    <a:pt x="138" y="120"/>
                  </a:lnTo>
                  <a:lnTo>
                    <a:pt x="136" y="120"/>
                  </a:lnTo>
                  <a:lnTo>
                    <a:pt x="134" y="120"/>
                  </a:lnTo>
                  <a:lnTo>
                    <a:pt x="132" y="120"/>
                  </a:lnTo>
                  <a:lnTo>
                    <a:pt x="130" y="120"/>
                  </a:lnTo>
                  <a:lnTo>
                    <a:pt x="128" y="120"/>
                  </a:lnTo>
                  <a:lnTo>
                    <a:pt x="126" y="118"/>
                  </a:lnTo>
                  <a:lnTo>
                    <a:pt x="124" y="118"/>
                  </a:lnTo>
                  <a:lnTo>
                    <a:pt x="122" y="118"/>
                  </a:lnTo>
                  <a:lnTo>
                    <a:pt x="122" y="116"/>
                  </a:lnTo>
                  <a:lnTo>
                    <a:pt x="120" y="116"/>
                  </a:lnTo>
                  <a:lnTo>
                    <a:pt x="118" y="116"/>
                  </a:lnTo>
                  <a:lnTo>
                    <a:pt x="118" y="114"/>
                  </a:lnTo>
                  <a:lnTo>
                    <a:pt x="116" y="133"/>
                  </a:lnTo>
                  <a:lnTo>
                    <a:pt x="118" y="133"/>
                  </a:lnTo>
                  <a:lnTo>
                    <a:pt x="120" y="135"/>
                  </a:lnTo>
                  <a:lnTo>
                    <a:pt x="122" y="135"/>
                  </a:lnTo>
                  <a:lnTo>
                    <a:pt x="124" y="135"/>
                  </a:lnTo>
                  <a:lnTo>
                    <a:pt x="126" y="135"/>
                  </a:lnTo>
                  <a:lnTo>
                    <a:pt x="128" y="137"/>
                  </a:lnTo>
                  <a:lnTo>
                    <a:pt x="130" y="137"/>
                  </a:lnTo>
                  <a:lnTo>
                    <a:pt x="132" y="137"/>
                  </a:lnTo>
                  <a:lnTo>
                    <a:pt x="134" y="137"/>
                  </a:lnTo>
                  <a:lnTo>
                    <a:pt x="136" y="137"/>
                  </a:lnTo>
                  <a:lnTo>
                    <a:pt x="138" y="137"/>
                  </a:lnTo>
                  <a:lnTo>
                    <a:pt x="140" y="137"/>
                  </a:lnTo>
                  <a:lnTo>
                    <a:pt x="143" y="137"/>
                  </a:lnTo>
                  <a:lnTo>
                    <a:pt x="145" y="137"/>
                  </a:lnTo>
                  <a:lnTo>
                    <a:pt x="147" y="137"/>
                  </a:lnTo>
                  <a:lnTo>
                    <a:pt x="147" y="135"/>
                  </a:lnTo>
                  <a:lnTo>
                    <a:pt x="149" y="135"/>
                  </a:lnTo>
                  <a:lnTo>
                    <a:pt x="151" y="135"/>
                  </a:lnTo>
                  <a:lnTo>
                    <a:pt x="151" y="133"/>
                  </a:lnTo>
                  <a:lnTo>
                    <a:pt x="153" y="133"/>
                  </a:lnTo>
                  <a:lnTo>
                    <a:pt x="155" y="131"/>
                  </a:lnTo>
                  <a:lnTo>
                    <a:pt x="155" y="129"/>
                  </a:lnTo>
                  <a:lnTo>
                    <a:pt x="157" y="129"/>
                  </a:lnTo>
                  <a:lnTo>
                    <a:pt x="157" y="128"/>
                  </a:lnTo>
                  <a:lnTo>
                    <a:pt x="159" y="126"/>
                  </a:lnTo>
                  <a:lnTo>
                    <a:pt x="159" y="124"/>
                  </a:lnTo>
                  <a:lnTo>
                    <a:pt x="161" y="124"/>
                  </a:lnTo>
                  <a:lnTo>
                    <a:pt x="161" y="122"/>
                  </a:lnTo>
                  <a:lnTo>
                    <a:pt x="161" y="120"/>
                  </a:lnTo>
                  <a:lnTo>
                    <a:pt x="163" y="118"/>
                  </a:lnTo>
                  <a:lnTo>
                    <a:pt x="163" y="116"/>
                  </a:lnTo>
                  <a:lnTo>
                    <a:pt x="163" y="114"/>
                  </a:lnTo>
                  <a:lnTo>
                    <a:pt x="163" y="112"/>
                  </a:lnTo>
                  <a:lnTo>
                    <a:pt x="163" y="111"/>
                  </a:lnTo>
                  <a:lnTo>
                    <a:pt x="163" y="109"/>
                  </a:lnTo>
                  <a:lnTo>
                    <a:pt x="163" y="107"/>
                  </a:lnTo>
                  <a:lnTo>
                    <a:pt x="163" y="105"/>
                  </a:lnTo>
                  <a:lnTo>
                    <a:pt x="163" y="103"/>
                  </a:lnTo>
                  <a:lnTo>
                    <a:pt x="163" y="101"/>
                  </a:lnTo>
                  <a:lnTo>
                    <a:pt x="163" y="99"/>
                  </a:lnTo>
                  <a:lnTo>
                    <a:pt x="163" y="97"/>
                  </a:lnTo>
                  <a:lnTo>
                    <a:pt x="161" y="95"/>
                  </a:lnTo>
                  <a:lnTo>
                    <a:pt x="161" y="93"/>
                  </a:lnTo>
                  <a:lnTo>
                    <a:pt x="161" y="92"/>
                  </a:lnTo>
                  <a:lnTo>
                    <a:pt x="161" y="90"/>
                  </a:lnTo>
                  <a:lnTo>
                    <a:pt x="159" y="90"/>
                  </a:lnTo>
                  <a:lnTo>
                    <a:pt x="159" y="88"/>
                  </a:lnTo>
                  <a:lnTo>
                    <a:pt x="159" y="86"/>
                  </a:lnTo>
                  <a:lnTo>
                    <a:pt x="157" y="84"/>
                  </a:lnTo>
                  <a:lnTo>
                    <a:pt x="157" y="82"/>
                  </a:lnTo>
                  <a:lnTo>
                    <a:pt x="157" y="80"/>
                  </a:lnTo>
                  <a:lnTo>
                    <a:pt x="155" y="80"/>
                  </a:lnTo>
                  <a:lnTo>
                    <a:pt x="155" y="78"/>
                  </a:lnTo>
                  <a:lnTo>
                    <a:pt x="153" y="76"/>
                  </a:lnTo>
                  <a:lnTo>
                    <a:pt x="153" y="74"/>
                  </a:lnTo>
                  <a:lnTo>
                    <a:pt x="151" y="74"/>
                  </a:lnTo>
                  <a:lnTo>
                    <a:pt x="151" y="73"/>
                  </a:lnTo>
                  <a:lnTo>
                    <a:pt x="149" y="71"/>
                  </a:lnTo>
                  <a:lnTo>
                    <a:pt x="149" y="69"/>
                  </a:lnTo>
                  <a:lnTo>
                    <a:pt x="147" y="69"/>
                  </a:lnTo>
                  <a:lnTo>
                    <a:pt x="147" y="67"/>
                  </a:lnTo>
                  <a:lnTo>
                    <a:pt x="145" y="65"/>
                  </a:lnTo>
                  <a:lnTo>
                    <a:pt x="145" y="63"/>
                  </a:lnTo>
                  <a:lnTo>
                    <a:pt x="145" y="61"/>
                  </a:lnTo>
                  <a:lnTo>
                    <a:pt x="145" y="59"/>
                  </a:lnTo>
                  <a:lnTo>
                    <a:pt x="145" y="57"/>
                  </a:lnTo>
                  <a:lnTo>
                    <a:pt x="161" y="12"/>
                  </a:lnTo>
                  <a:lnTo>
                    <a:pt x="149" y="4"/>
                  </a:lnTo>
                  <a:lnTo>
                    <a:pt x="97" y="4"/>
                  </a:lnTo>
                  <a:lnTo>
                    <a:pt x="95" y="4"/>
                  </a:lnTo>
                  <a:lnTo>
                    <a:pt x="93" y="6"/>
                  </a:lnTo>
                  <a:lnTo>
                    <a:pt x="93" y="148"/>
                  </a:lnTo>
                  <a:lnTo>
                    <a:pt x="111" y="148"/>
                  </a:lnTo>
                  <a:lnTo>
                    <a:pt x="111" y="21"/>
                  </a:lnTo>
                  <a:lnTo>
                    <a:pt x="114" y="21"/>
                  </a:lnTo>
                  <a:lnTo>
                    <a:pt x="114" y="19"/>
                  </a:lnTo>
                  <a:lnTo>
                    <a:pt x="116" y="19"/>
                  </a:lnTo>
                  <a:lnTo>
                    <a:pt x="140" y="1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zh-TW" altLang="en-US" sz="3200">
                <a:solidFill>
                  <a:prstClr val="black"/>
                </a:solidFill>
                <a:latin typeface="Arial" pitchFamily="34" charset="0"/>
                <a:ea typeface="+mn-ea"/>
              </a:endParaRPr>
            </a:p>
          </p:txBody>
        </p:sp>
        <p:pic>
          <p:nvPicPr>
            <p:cNvPr id="10" name="Picture 24" descr="MOEA_logo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0" y="154"/>
              <a:ext cx="432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10" y="980729"/>
            <a:ext cx="4038600" cy="5145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980729"/>
            <a:ext cx="4038600" cy="5145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11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12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15" name="標題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16" name="投影片編號版面配置區 5"/>
          <p:cNvSpPr txBox="1">
            <a:spLocks/>
          </p:cNvSpPr>
          <p:nvPr userDrawn="1"/>
        </p:nvSpPr>
        <p:spPr>
          <a:xfrm>
            <a:off x="6876256" y="6448251"/>
            <a:ext cx="2133600" cy="365125"/>
          </a:xfrm>
          <a:prstGeom prst="rect">
            <a:avLst/>
          </a:prstGeom>
        </p:spPr>
        <p:txBody>
          <a:bodyPr wrap="square" numCol="1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kumimoji="0" sz="1400" kern="12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新細明體" charset="-120"/>
                <a:cs typeface="Times New Roman" panose="02020603050405020304" pitchFamily="18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9pPr>
          </a:lstStyle>
          <a:p>
            <a:pPr>
              <a:defRPr/>
            </a:pPr>
            <a:fld id="{573518D7-322A-4FBD-9EA6-124C3EA1A8A3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926182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1565944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9" y="926182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9" y="1565944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13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14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endParaRPr lang="en-US" altLang="zh-TW" dirty="0"/>
          </a:p>
        </p:txBody>
      </p:sp>
      <p:grpSp>
        <p:nvGrpSpPr>
          <p:cNvPr id="17" name="Group 19"/>
          <p:cNvGrpSpPr>
            <a:grpSpLocks/>
          </p:cNvGrpSpPr>
          <p:nvPr userDrawn="1"/>
        </p:nvGrpSpPr>
        <p:grpSpPr bwMode="auto">
          <a:xfrm>
            <a:off x="0" y="0"/>
            <a:ext cx="2195513" cy="620713"/>
            <a:chOff x="0" y="0"/>
            <a:chExt cx="1392" cy="480"/>
          </a:xfrm>
        </p:grpSpPr>
        <p:sp>
          <p:nvSpPr>
            <p:cNvPr id="18" name="Freeform 20"/>
            <p:cNvSpPr>
              <a:spLocks/>
            </p:cNvSpPr>
            <p:nvPr/>
          </p:nvSpPr>
          <p:spPr bwMode="auto">
            <a:xfrm>
              <a:off x="0" y="0"/>
              <a:ext cx="1144" cy="480"/>
            </a:xfrm>
            <a:custGeom>
              <a:avLst/>
              <a:gdLst>
                <a:gd name="T0" fmla="*/ 0 w 1135"/>
                <a:gd name="T1" fmla="*/ 0 h 445"/>
                <a:gd name="T2" fmla="*/ 6549 w 1135"/>
                <a:gd name="T3" fmla="*/ 0 h 445"/>
                <a:gd name="T4" fmla="*/ 4975 w 1135"/>
                <a:gd name="T5" fmla="*/ 2147483647 h 445"/>
                <a:gd name="T6" fmla="*/ 0 w 1135"/>
                <a:gd name="T7" fmla="*/ 2147483647 h 445"/>
                <a:gd name="T8" fmla="*/ 0 w 1135"/>
                <a:gd name="T9" fmla="*/ 0 h 4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35" h="445">
                  <a:moveTo>
                    <a:pt x="0" y="0"/>
                  </a:moveTo>
                  <a:lnTo>
                    <a:pt x="1135" y="0"/>
                  </a:lnTo>
                  <a:lnTo>
                    <a:pt x="862" y="445"/>
                  </a:lnTo>
                  <a:lnTo>
                    <a:pt x="0" y="4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zh-TW" altLang="en-US" sz="3200">
                <a:solidFill>
                  <a:prstClr val="black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9" name="Freeform 21"/>
            <p:cNvSpPr>
              <a:spLocks noEditPoints="1"/>
            </p:cNvSpPr>
            <p:nvPr/>
          </p:nvSpPr>
          <p:spPr bwMode="auto">
            <a:xfrm>
              <a:off x="122" y="211"/>
              <a:ext cx="168" cy="151"/>
            </a:xfrm>
            <a:custGeom>
              <a:avLst/>
              <a:gdLst>
                <a:gd name="T0" fmla="*/ 60 w 168"/>
                <a:gd name="T1" fmla="*/ 87 h 151"/>
                <a:gd name="T2" fmla="*/ 73 w 168"/>
                <a:gd name="T3" fmla="*/ 75 h 151"/>
                <a:gd name="T4" fmla="*/ 66 w 168"/>
                <a:gd name="T5" fmla="*/ 62 h 151"/>
                <a:gd name="T6" fmla="*/ 50 w 168"/>
                <a:gd name="T7" fmla="*/ 60 h 151"/>
                <a:gd name="T8" fmla="*/ 42 w 168"/>
                <a:gd name="T9" fmla="*/ 60 h 151"/>
                <a:gd name="T10" fmla="*/ 50 w 168"/>
                <a:gd name="T11" fmla="*/ 47 h 151"/>
                <a:gd name="T12" fmla="*/ 58 w 168"/>
                <a:gd name="T13" fmla="*/ 34 h 151"/>
                <a:gd name="T14" fmla="*/ 46 w 168"/>
                <a:gd name="T15" fmla="*/ 19 h 151"/>
                <a:gd name="T16" fmla="*/ 42 w 168"/>
                <a:gd name="T17" fmla="*/ 32 h 151"/>
                <a:gd name="T18" fmla="*/ 33 w 168"/>
                <a:gd name="T19" fmla="*/ 38 h 151"/>
                <a:gd name="T20" fmla="*/ 31 w 168"/>
                <a:gd name="T21" fmla="*/ 30 h 151"/>
                <a:gd name="T22" fmla="*/ 37 w 168"/>
                <a:gd name="T23" fmla="*/ 20 h 151"/>
                <a:gd name="T24" fmla="*/ 44 w 168"/>
                <a:gd name="T25" fmla="*/ 9 h 151"/>
                <a:gd name="T26" fmla="*/ 25 w 168"/>
                <a:gd name="T27" fmla="*/ 9 h 151"/>
                <a:gd name="T28" fmla="*/ 19 w 168"/>
                <a:gd name="T29" fmla="*/ 20 h 151"/>
                <a:gd name="T30" fmla="*/ 11 w 168"/>
                <a:gd name="T31" fmla="*/ 24 h 151"/>
                <a:gd name="T32" fmla="*/ 8 w 168"/>
                <a:gd name="T33" fmla="*/ 41 h 151"/>
                <a:gd name="T34" fmla="*/ 19 w 168"/>
                <a:gd name="T35" fmla="*/ 47 h 151"/>
                <a:gd name="T36" fmla="*/ 25 w 168"/>
                <a:gd name="T37" fmla="*/ 58 h 151"/>
                <a:gd name="T38" fmla="*/ 17 w 168"/>
                <a:gd name="T39" fmla="*/ 68 h 151"/>
                <a:gd name="T40" fmla="*/ 2 w 168"/>
                <a:gd name="T41" fmla="*/ 77 h 151"/>
                <a:gd name="T42" fmla="*/ 13 w 168"/>
                <a:gd name="T43" fmla="*/ 93 h 151"/>
                <a:gd name="T44" fmla="*/ 11 w 168"/>
                <a:gd name="T45" fmla="*/ 108 h 151"/>
                <a:gd name="T46" fmla="*/ 6 w 168"/>
                <a:gd name="T47" fmla="*/ 123 h 151"/>
                <a:gd name="T48" fmla="*/ 2 w 168"/>
                <a:gd name="T49" fmla="*/ 138 h 151"/>
                <a:gd name="T50" fmla="*/ 19 w 168"/>
                <a:gd name="T51" fmla="*/ 134 h 151"/>
                <a:gd name="T52" fmla="*/ 23 w 168"/>
                <a:gd name="T53" fmla="*/ 119 h 151"/>
                <a:gd name="T54" fmla="*/ 25 w 168"/>
                <a:gd name="T55" fmla="*/ 104 h 151"/>
                <a:gd name="T56" fmla="*/ 50 w 168"/>
                <a:gd name="T57" fmla="*/ 96 h 151"/>
                <a:gd name="T58" fmla="*/ 69 w 168"/>
                <a:gd name="T59" fmla="*/ 5 h 151"/>
                <a:gd name="T60" fmla="*/ 79 w 168"/>
                <a:gd name="T61" fmla="*/ 32 h 151"/>
                <a:gd name="T62" fmla="*/ 73 w 168"/>
                <a:gd name="T63" fmla="*/ 43 h 151"/>
                <a:gd name="T64" fmla="*/ 66 w 168"/>
                <a:gd name="T65" fmla="*/ 53 h 151"/>
                <a:gd name="T66" fmla="*/ 73 w 168"/>
                <a:gd name="T67" fmla="*/ 64 h 151"/>
                <a:gd name="T68" fmla="*/ 81 w 168"/>
                <a:gd name="T69" fmla="*/ 77 h 151"/>
                <a:gd name="T70" fmla="*/ 100 w 168"/>
                <a:gd name="T71" fmla="*/ 74 h 151"/>
                <a:gd name="T72" fmla="*/ 91 w 168"/>
                <a:gd name="T73" fmla="*/ 62 h 151"/>
                <a:gd name="T74" fmla="*/ 83 w 168"/>
                <a:gd name="T75" fmla="*/ 53 h 151"/>
                <a:gd name="T76" fmla="*/ 91 w 168"/>
                <a:gd name="T77" fmla="*/ 43 h 151"/>
                <a:gd name="T78" fmla="*/ 98 w 168"/>
                <a:gd name="T79" fmla="*/ 32 h 151"/>
                <a:gd name="T80" fmla="*/ 116 w 168"/>
                <a:gd name="T81" fmla="*/ 26 h 151"/>
                <a:gd name="T82" fmla="*/ 110 w 168"/>
                <a:gd name="T83" fmla="*/ 38 h 151"/>
                <a:gd name="T84" fmla="*/ 100 w 168"/>
                <a:gd name="T85" fmla="*/ 49 h 151"/>
                <a:gd name="T86" fmla="*/ 102 w 168"/>
                <a:gd name="T87" fmla="*/ 58 h 151"/>
                <a:gd name="T88" fmla="*/ 110 w 168"/>
                <a:gd name="T89" fmla="*/ 66 h 151"/>
                <a:gd name="T90" fmla="*/ 118 w 168"/>
                <a:gd name="T91" fmla="*/ 81 h 151"/>
                <a:gd name="T92" fmla="*/ 133 w 168"/>
                <a:gd name="T93" fmla="*/ 72 h 151"/>
                <a:gd name="T94" fmla="*/ 124 w 168"/>
                <a:gd name="T95" fmla="*/ 60 h 151"/>
                <a:gd name="T96" fmla="*/ 118 w 168"/>
                <a:gd name="T97" fmla="*/ 51 h 151"/>
                <a:gd name="T98" fmla="*/ 127 w 168"/>
                <a:gd name="T99" fmla="*/ 41 h 151"/>
                <a:gd name="T100" fmla="*/ 133 w 168"/>
                <a:gd name="T101" fmla="*/ 30 h 151"/>
                <a:gd name="T102" fmla="*/ 145 w 168"/>
                <a:gd name="T103" fmla="*/ 30 h 151"/>
                <a:gd name="T104" fmla="*/ 139 w 168"/>
                <a:gd name="T105" fmla="*/ 43 h 151"/>
                <a:gd name="T106" fmla="*/ 135 w 168"/>
                <a:gd name="T107" fmla="*/ 55 h 151"/>
                <a:gd name="T108" fmla="*/ 143 w 168"/>
                <a:gd name="T109" fmla="*/ 64 h 151"/>
                <a:gd name="T110" fmla="*/ 151 w 168"/>
                <a:gd name="T111" fmla="*/ 77 h 151"/>
                <a:gd name="T112" fmla="*/ 166 w 168"/>
                <a:gd name="T113" fmla="*/ 74 h 151"/>
                <a:gd name="T114" fmla="*/ 158 w 168"/>
                <a:gd name="T115" fmla="*/ 60 h 151"/>
                <a:gd name="T116" fmla="*/ 151 w 168"/>
                <a:gd name="T117" fmla="*/ 51 h 151"/>
                <a:gd name="T118" fmla="*/ 160 w 168"/>
                <a:gd name="T119" fmla="*/ 38 h 151"/>
                <a:gd name="T120" fmla="*/ 166 w 168"/>
                <a:gd name="T121" fmla="*/ 28 h 151"/>
                <a:gd name="T122" fmla="*/ 129 w 168"/>
                <a:gd name="T123" fmla="*/ 102 h 15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68" h="151">
                  <a:moveTo>
                    <a:pt x="31" y="85"/>
                  </a:moveTo>
                  <a:lnTo>
                    <a:pt x="31" y="151"/>
                  </a:lnTo>
                  <a:lnTo>
                    <a:pt x="48" y="151"/>
                  </a:lnTo>
                  <a:lnTo>
                    <a:pt x="48" y="83"/>
                  </a:lnTo>
                  <a:lnTo>
                    <a:pt x="58" y="81"/>
                  </a:lnTo>
                  <a:lnTo>
                    <a:pt x="58" y="83"/>
                  </a:lnTo>
                  <a:lnTo>
                    <a:pt x="58" y="85"/>
                  </a:lnTo>
                  <a:lnTo>
                    <a:pt x="60" y="87"/>
                  </a:lnTo>
                  <a:lnTo>
                    <a:pt x="60" y="89"/>
                  </a:lnTo>
                  <a:lnTo>
                    <a:pt x="75" y="85"/>
                  </a:lnTo>
                  <a:lnTo>
                    <a:pt x="75" y="83"/>
                  </a:lnTo>
                  <a:lnTo>
                    <a:pt x="75" y="81"/>
                  </a:lnTo>
                  <a:lnTo>
                    <a:pt x="73" y="81"/>
                  </a:lnTo>
                  <a:lnTo>
                    <a:pt x="73" y="79"/>
                  </a:lnTo>
                  <a:lnTo>
                    <a:pt x="73" y="77"/>
                  </a:lnTo>
                  <a:lnTo>
                    <a:pt x="73" y="75"/>
                  </a:lnTo>
                  <a:lnTo>
                    <a:pt x="71" y="75"/>
                  </a:lnTo>
                  <a:lnTo>
                    <a:pt x="71" y="74"/>
                  </a:lnTo>
                  <a:lnTo>
                    <a:pt x="71" y="72"/>
                  </a:lnTo>
                  <a:lnTo>
                    <a:pt x="69" y="70"/>
                  </a:lnTo>
                  <a:lnTo>
                    <a:pt x="69" y="68"/>
                  </a:lnTo>
                  <a:lnTo>
                    <a:pt x="69" y="66"/>
                  </a:lnTo>
                  <a:lnTo>
                    <a:pt x="66" y="64"/>
                  </a:lnTo>
                  <a:lnTo>
                    <a:pt x="66" y="62"/>
                  </a:lnTo>
                  <a:lnTo>
                    <a:pt x="64" y="60"/>
                  </a:lnTo>
                  <a:lnTo>
                    <a:pt x="64" y="58"/>
                  </a:lnTo>
                  <a:lnTo>
                    <a:pt x="64" y="56"/>
                  </a:lnTo>
                  <a:lnTo>
                    <a:pt x="62" y="55"/>
                  </a:lnTo>
                  <a:lnTo>
                    <a:pt x="62" y="53"/>
                  </a:lnTo>
                  <a:lnTo>
                    <a:pt x="48" y="58"/>
                  </a:lnTo>
                  <a:lnTo>
                    <a:pt x="48" y="60"/>
                  </a:lnTo>
                  <a:lnTo>
                    <a:pt x="50" y="60"/>
                  </a:lnTo>
                  <a:lnTo>
                    <a:pt x="50" y="62"/>
                  </a:lnTo>
                  <a:lnTo>
                    <a:pt x="50" y="64"/>
                  </a:lnTo>
                  <a:lnTo>
                    <a:pt x="52" y="66"/>
                  </a:lnTo>
                  <a:lnTo>
                    <a:pt x="33" y="68"/>
                  </a:lnTo>
                  <a:lnTo>
                    <a:pt x="35" y="66"/>
                  </a:lnTo>
                  <a:lnTo>
                    <a:pt x="37" y="64"/>
                  </a:lnTo>
                  <a:lnTo>
                    <a:pt x="40" y="62"/>
                  </a:lnTo>
                  <a:lnTo>
                    <a:pt x="42" y="60"/>
                  </a:lnTo>
                  <a:lnTo>
                    <a:pt x="42" y="58"/>
                  </a:lnTo>
                  <a:lnTo>
                    <a:pt x="44" y="56"/>
                  </a:lnTo>
                  <a:lnTo>
                    <a:pt x="44" y="55"/>
                  </a:lnTo>
                  <a:lnTo>
                    <a:pt x="46" y="53"/>
                  </a:lnTo>
                  <a:lnTo>
                    <a:pt x="48" y="53"/>
                  </a:lnTo>
                  <a:lnTo>
                    <a:pt x="48" y="51"/>
                  </a:lnTo>
                  <a:lnTo>
                    <a:pt x="50" y="49"/>
                  </a:lnTo>
                  <a:lnTo>
                    <a:pt x="50" y="47"/>
                  </a:lnTo>
                  <a:lnTo>
                    <a:pt x="52" y="45"/>
                  </a:lnTo>
                  <a:lnTo>
                    <a:pt x="52" y="43"/>
                  </a:lnTo>
                  <a:lnTo>
                    <a:pt x="54" y="41"/>
                  </a:lnTo>
                  <a:lnTo>
                    <a:pt x="54" y="39"/>
                  </a:lnTo>
                  <a:lnTo>
                    <a:pt x="56" y="39"/>
                  </a:lnTo>
                  <a:lnTo>
                    <a:pt x="56" y="38"/>
                  </a:lnTo>
                  <a:lnTo>
                    <a:pt x="56" y="36"/>
                  </a:lnTo>
                  <a:lnTo>
                    <a:pt x="58" y="34"/>
                  </a:lnTo>
                  <a:lnTo>
                    <a:pt x="58" y="32"/>
                  </a:lnTo>
                  <a:lnTo>
                    <a:pt x="60" y="30"/>
                  </a:lnTo>
                  <a:lnTo>
                    <a:pt x="60" y="28"/>
                  </a:lnTo>
                  <a:lnTo>
                    <a:pt x="60" y="26"/>
                  </a:lnTo>
                  <a:lnTo>
                    <a:pt x="62" y="26"/>
                  </a:lnTo>
                  <a:lnTo>
                    <a:pt x="62" y="24"/>
                  </a:lnTo>
                  <a:lnTo>
                    <a:pt x="62" y="22"/>
                  </a:lnTo>
                  <a:lnTo>
                    <a:pt x="46" y="19"/>
                  </a:lnTo>
                  <a:lnTo>
                    <a:pt x="46" y="20"/>
                  </a:lnTo>
                  <a:lnTo>
                    <a:pt x="46" y="22"/>
                  </a:lnTo>
                  <a:lnTo>
                    <a:pt x="44" y="24"/>
                  </a:lnTo>
                  <a:lnTo>
                    <a:pt x="44" y="26"/>
                  </a:lnTo>
                  <a:lnTo>
                    <a:pt x="44" y="28"/>
                  </a:lnTo>
                  <a:lnTo>
                    <a:pt x="42" y="28"/>
                  </a:lnTo>
                  <a:lnTo>
                    <a:pt x="42" y="30"/>
                  </a:lnTo>
                  <a:lnTo>
                    <a:pt x="42" y="32"/>
                  </a:lnTo>
                  <a:lnTo>
                    <a:pt x="40" y="34"/>
                  </a:lnTo>
                  <a:lnTo>
                    <a:pt x="40" y="36"/>
                  </a:lnTo>
                  <a:lnTo>
                    <a:pt x="37" y="38"/>
                  </a:lnTo>
                  <a:lnTo>
                    <a:pt x="37" y="39"/>
                  </a:lnTo>
                  <a:lnTo>
                    <a:pt x="35" y="41"/>
                  </a:lnTo>
                  <a:lnTo>
                    <a:pt x="35" y="39"/>
                  </a:lnTo>
                  <a:lnTo>
                    <a:pt x="33" y="39"/>
                  </a:lnTo>
                  <a:lnTo>
                    <a:pt x="33" y="38"/>
                  </a:lnTo>
                  <a:lnTo>
                    <a:pt x="31" y="38"/>
                  </a:lnTo>
                  <a:lnTo>
                    <a:pt x="29" y="38"/>
                  </a:lnTo>
                  <a:lnTo>
                    <a:pt x="29" y="36"/>
                  </a:lnTo>
                  <a:lnTo>
                    <a:pt x="27" y="36"/>
                  </a:lnTo>
                  <a:lnTo>
                    <a:pt x="29" y="34"/>
                  </a:lnTo>
                  <a:lnTo>
                    <a:pt x="29" y="32"/>
                  </a:lnTo>
                  <a:lnTo>
                    <a:pt x="31" y="32"/>
                  </a:lnTo>
                  <a:lnTo>
                    <a:pt x="31" y="30"/>
                  </a:lnTo>
                  <a:lnTo>
                    <a:pt x="31" y="28"/>
                  </a:lnTo>
                  <a:lnTo>
                    <a:pt x="33" y="28"/>
                  </a:lnTo>
                  <a:lnTo>
                    <a:pt x="33" y="26"/>
                  </a:lnTo>
                  <a:lnTo>
                    <a:pt x="33" y="24"/>
                  </a:lnTo>
                  <a:lnTo>
                    <a:pt x="35" y="24"/>
                  </a:lnTo>
                  <a:lnTo>
                    <a:pt x="35" y="22"/>
                  </a:lnTo>
                  <a:lnTo>
                    <a:pt x="35" y="20"/>
                  </a:lnTo>
                  <a:lnTo>
                    <a:pt x="37" y="20"/>
                  </a:lnTo>
                  <a:lnTo>
                    <a:pt x="37" y="19"/>
                  </a:lnTo>
                  <a:lnTo>
                    <a:pt x="37" y="17"/>
                  </a:lnTo>
                  <a:lnTo>
                    <a:pt x="40" y="17"/>
                  </a:lnTo>
                  <a:lnTo>
                    <a:pt x="40" y="15"/>
                  </a:lnTo>
                  <a:lnTo>
                    <a:pt x="42" y="13"/>
                  </a:lnTo>
                  <a:lnTo>
                    <a:pt x="42" y="11"/>
                  </a:lnTo>
                  <a:lnTo>
                    <a:pt x="42" y="9"/>
                  </a:lnTo>
                  <a:lnTo>
                    <a:pt x="44" y="9"/>
                  </a:lnTo>
                  <a:lnTo>
                    <a:pt x="44" y="7"/>
                  </a:lnTo>
                  <a:lnTo>
                    <a:pt x="29" y="0"/>
                  </a:lnTo>
                  <a:lnTo>
                    <a:pt x="29" y="1"/>
                  </a:lnTo>
                  <a:lnTo>
                    <a:pt x="27" y="1"/>
                  </a:lnTo>
                  <a:lnTo>
                    <a:pt x="27" y="3"/>
                  </a:lnTo>
                  <a:lnTo>
                    <a:pt x="27" y="5"/>
                  </a:lnTo>
                  <a:lnTo>
                    <a:pt x="25" y="7"/>
                  </a:lnTo>
                  <a:lnTo>
                    <a:pt x="25" y="9"/>
                  </a:lnTo>
                  <a:lnTo>
                    <a:pt x="23" y="11"/>
                  </a:lnTo>
                  <a:lnTo>
                    <a:pt x="23" y="13"/>
                  </a:lnTo>
                  <a:lnTo>
                    <a:pt x="23" y="15"/>
                  </a:lnTo>
                  <a:lnTo>
                    <a:pt x="21" y="15"/>
                  </a:lnTo>
                  <a:lnTo>
                    <a:pt x="21" y="17"/>
                  </a:lnTo>
                  <a:lnTo>
                    <a:pt x="21" y="19"/>
                  </a:lnTo>
                  <a:lnTo>
                    <a:pt x="19" y="19"/>
                  </a:lnTo>
                  <a:lnTo>
                    <a:pt x="19" y="20"/>
                  </a:lnTo>
                  <a:lnTo>
                    <a:pt x="19" y="22"/>
                  </a:lnTo>
                  <a:lnTo>
                    <a:pt x="17" y="22"/>
                  </a:lnTo>
                  <a:lnTo>
                    <a:pt x="17" y="24"/>
                  </a:lnTo>
                  <a:lnTo>
                    <a:pt x="17" y="26"/>
                  </a:lnTo>
                  <a:lnTo>
                    <a:pt x="15" y="26"/>
                  </a:lnTo>
                  <a:lnTo>
                    <a:pt x="13" y="26"/>
                  </a:lnTo>
                  <a:lnTo>
                    <a:pt x="13" y="24"/>
                  </a:lnTo>
                  <a:lnTo>
                    <a:pt x="11" y="24"/>
                  </a:lnTo>
                  <a:lnTo>
                    <a:pt x="8" y="24"/>
                  </a:lnTo>
                  <a:lnTo>
                    <a:pt x="8" y="22"/>
                  </a:lnTo>
                  <a:lnTo>
                    <a:pt x="0" y="38"/>
                  </a:lnTo>
                  <a:lnTo>
                    <a:pt x="2" y="38"/>
                  </a:lnTo>
                  <a:lnTo>
                    <a:pt x="4" y="38"/>
                  </a:lnTo>
                  <a:lnTo>
                    <a:pt x="4" y="39"/>
                  </a:lnTo>
                  <a:lnTo>
                    <a:pt x="6" y="39"/>
                  </a:lnTo>
                  <a:lnTo>
                    <a:pt x="8" y="41"/>
                  </a:lnTo>
                  <a:lnTo>
                    <a:pt x="11" y="41"/>
                  </a:lnTo>
                  <a:lnTo>
                    <a:pt x="11" y="43"/>
                  </a:lnTo>
                  <a:lnTo>
                    <a:pt x="13" y="43"/>
                  </a:lnTo>
                  <a:lnTo>
                    <a:pt x="15" y="43"/>
                  </a:lnTo>
                  <a:lnTo>
                    <a:pt x="15" y="45"/>
                  </a:lnTo>
                  <a:lnTo>
                    <a:pt x="17" y="45"/>
                  </a:lnTo>
                  <a:lnTo>
                    <a:pt x="17" y="47"/>
                  </a:lnTo>
                  <a:lnTo>
                    <a:pt x="19" y="47"/>
                  </a:lnTo>
                  <a:lnTo>
                    <a:pt x="19" y="49"/>
                  </a:lnTo>
                  <a:lnTo>
                    <a:pt x="21" y="49"/>
                  </a:lnTo>
                  <a:lnTo>
                    <a:pt x="23" y="51"/>
                  </a:lnTo>
                  <a:lnTo>
                    <a:pt x="25" y="53"/>
                  </a:lnTo>
                  <a:lnTo>
                    <a:pt x="27" y="53"/>
                  </a:lnTo>
                  <a:lnTo>
                    <a:pt x="27" y="55"/>
                  </a:lnTo>
                  <a:lnTo>
                    <a:pt x="25" y="56"/>
                  </a:lnTo>
                  <a:lnTo>
                    <a:pt x="25" y="58"/>
                  </a:lnTo>
                  <a:lnTo>
                    <a:pt x="23" y="58"/>
                  </a:lnTo>
                  <a:lnTo>
                    <a:pt x="23" y="60"/>
                  </a:lnTo>
                  <a:lnTo>
                    <a:pt x="21" y="60"/>
                  </a:lnTo>
                  <a:lnTo>
                    <a:pt x="21" y="62"/>
                  </a:lnTo>
                  <a:lnTo>
                    <a:pt x="19" y="64"/>
                  </a:lnTo>
                  <a:lnTo>
                    <a:pt x="19" y="66"/>
                  </a:lnTo>
                  <a:lnTo>
                    <a:pt x="17" y="66"/>
                  </a:lnTo>
                  <a:lnTo>
                    <a:pt x="17" y="68"/>
                  </a:lnTo>
                  <a:lnTo>
                    <a:pt x="15" y="68"/>
                  </a:lnTo>
                  <a:lnTo>
                    <a:pt x="15" y="70"/>
                  </a:lnTo>
                  <a:lnTo>
                    <a:pt x="13" y="70"/>
                  </a:lnTo>
                  <a:lnTo>
                    <a:pt x="0" y="72"/>
                  </a:lnTo>
                  <a:lnTo>
                    <a:pt x="2" y="72"/>
                  </a:lnTo>
                  <a:lnTo>
                    <a:pt x="2" y="74"/>
                  </a:lnTo>
                  <a:lnTo>
                    <a:pt x="2" y="75"/>
                  </a:lnTo>
                  <a:lnTo>
                    <a:pt x="2" y="77"/>
                  </a:lnTo>
                  <a:lnTo>
                    <a:pt x="2" y="79"/>
                  </a:lnTo>
                  <a:lnTo>
                    <a:pt x="4" y="79"/>
                  </a:lnTo>
                  <a:lnTo>
                    <a:pt x="4" y="81"/>
                  </a:lnTo>
                  <a:lnTo>
                    <a:pt x="4" y="83"/>
                  </a:lnTo>
                  <a:lnTo>
                    <a:pt x="4" y="85"/>
                  </a:lnTo>
                  <a:lnTo>
                    <a:pt x="4" y="87"/>
                  </a:lnTo>
                  <a:lnTo>
                    <a:pt x="31" y="85"/>
                  </a:lnTo>
                  <a:close/>
                  <a:moveTo>
                    <a:pt x="13" y="93"/>
                  </a:moveTo>
                  <a:lnTo>
                    <a:pt x="11" y="94"/>
                  </a:lnTo>
                  <a:lnTo>
                    <a:pt x="11" y="96"/>
                  </a:lnTo>
                  <a:lnTo>
                    <a:pt x="11" y="98"/>
                  </a:lnTo>
                  <a:lnTo>
                    <a:pt x="11" y="100"/>
                  </a:lnTo>
                  <a:lnTo>
                    <a:pt x="11" y="102"/>
                  </a:lnTo>
                  <a:lnTo>
                    <a:pt x="11" y="104"/>
                  </a:lnTo>
                  <a:lnTo>
                    <a:pt x="11" y="106"/>
                  </a:lnTo>
                  <a:lnTo>
                    <a:pt x="11" y="108"/>
                  </a:lnTo>
                  <a:lnTo>
                    <a:pt x="8" y="110"/>
                  </a:lnTo>
                  <a:lnTo>
                    <a:pt x="8" y="112"/>
                  </a:lnTo>
                  <a:lnTo>
                    <a:pt x="8" y="113"/>
                  </a:lnTo>
                  <a:lnTo>
                    <a:pt x="8" y="115"/>
                  </a:lnTo>
                  <a:lnTo>
                    <a:pt x="8" y="117"/>
                  </a:lnTo>
                  <a:lnTo>
                    <a:pt x="6" y="119"/>
                  </a:lnTo>
                  <a:lnTo>
                    <a:pt x="6" y="121"/>
                  </a:lnTo>
                  <a:lnTo>
                    <a:pt x="6" y="123"/>
                  </a:lnTo>
                  <a:lnTo>
                    <a:pt x="6" y="125"/>
                  </a:lnTo>
                  <a:lnTo>
                    <a:pt x="4" y="127"/>
                  </a:lnTo>
                  <a:lnTo>
                    <a:pt x="4" y="129"/>
                  </a:lnTo>
                  <a:lnTo>
                    <a:pt x="4" y="130"/>
                  </a:lnTo>
                  <a:lnTo>
                    <a:pt x="4" y="132"/>
                  </a:lnTo>
                  <a:lnTo>
                    <a:pt x="2" y="134"/>
                  </a:lnTo>
                  <a:lnTo>
                    <a:pt x="2" y="136"/>
                  </a:lnTo>
                  <a:lnTo>
                    <a:pt x="2" y="138"/>
                  </a:lnTo>
                  <a:lnTo>
                    <a:pt x="0" y="140"/>
                  </a:lnTo>
                  <a:lnTo>
                    <a:pt x="17" y="144"/>
                  </a:lnTo>
                  <a:lnTo>
                    <a:pt x="17" y="142"/>
                  </a:lnTo>
                  <a:lnTo>
                    <a:pt x="17" y="140"/>
                  </a:lnTo>
                  <a:lnTo>
                    <a:pt x="17" y="138"/>
                  </a:lnTo>
                  <a:lnTo>
                    <a:pt x="19" y="138"/>
                  </a:lnTo>
                  <a:lnTo>
                    <a:pt x="19" y="136"/>
                  </a:lnTo>
                  <a:lnTo>
                    <a:pt x="19" y="134"/>
                  </a:lnTo>
                  <a:lnTo>
                    <a:pt x="19" y="132"/>
                  </a:lnTo>
                  <a:lnTo>
                    <a:pt x="21" y="130"/>
                  </a:lnTo>
                  <a:lnTo>
                    <a:pt x="21" y="129"/>
                  </a:lnTo>
                  <a:lnTo>
                    <a:pt x="21" y="127"/>
                  </a:lnTo>
                  <a:lnTo>
                    <a:pt x="21" y="125"/>
                  </a:lnTo>
                  <a:lnTo>
                    <a:pt x="23" y="123"/>
                  </a:lnTo>
                  <a:lnTo>
                    <a:pt x="23" y="121"/>
                  </a:lnTo>
                  <a:lnTo>
                    <a:pt x="23" y="119"/>
                  </a:lnTo>
                  <a:lnTo>
                    <a:pt x="23" y="117"/>
                  </a:lnTo>
                  <a:lnTo>
                    <a:pt x="23" y="115"/>
                  </a:lnTo>
                  <a:lnTo>
                    <a:pt x="25" y="113"/>
                  </a:lnTo>
                  <a:lnTo>
                    <a:pt x="25" y="112"/>
                  </a:lnTo>
                  <a:lnTo>
                    <a:pt x="25" y="110"/>
                  </a:lnTo>
                  <a:lnTo>
                    <a:pt x="25" y="108"/>
                  </a:lnTo>
                  <a:lnTo>
                    <a:pt x="25" y="106"/>
                  </a:lnTo>
                  <a:lnTo>
                    <a:pt x="25" y="104"/>
                  </a:lnTo>
                  <a:lnTo>
                    <a:pt x="25" y="102"/>
                  </a:lnTo>
                  <a:lnTo>
                    <a:pt x="27" y="102"/>
                  </a:lnTo>
                  <a:lnTo>
                    <a:pt x="27" y="100"/>
                  </a:lnTo>
                  <a:lnTo>
                    <a:pt x="27" y="98"/>
                  </a:lnTo>
                  <a:lnTo>
                    <a:pt x="27" y="96"/>
                  </a:lnTo>
                  <a:lnTo>
                    <a:pt x="13" y="93"/>
                  </a:lnTo>
                  <a:close/>
                  <a:moveTo>
                    <a:pt x="66" y="93"/>
                  </a:moveTo>
                  <a:lnTo>
                    <a:pt x="50" y="96"/>
                  </a:lnTo>
                  <a:lnTo>
                    <a:pt x="56" y="132"/>
                  </a:lnTo>
                  <a:lnTo>
                    <a:pt x="71" y="129"/>
                  </a:lnTo>
                  <a:lnTo>
                    <a:pt x="66" y="93"/>
                  </a:lnTo>
                  <a:close/>
                  <a:moveTo>
                    <a:pt x="69" y="5"/>
                  </a:moveTo>
                  <a:lnTo>
                    <a:pt x="69" y="20"/>
                  </a:lnTo>
                  <a:lnTo>
                    <a:pt x="166" y="20"/>
                  </a:lnTo>
                  <a:lnTo>
                    <a:pt x="166" y="5"/>
                  </a:lnTo>
                  <a:lnTo>
                    <a:pt x="69" y="5"/>
                  </a:lnTo>
                  <a:close/>
                  <a:moveTo>
                    <a:pt x="83" y="22"/>
                  </a:moveTo>
                  <a:lnTo>
                    <a:pt x="83" y="24"/>
                  </a:lnTo>
                  <a:lnTo>
                    <a:pt x="81" y="24"/>
                  </a:lnTo>
                  <a:lnTo>
                    <a:pt x="81" y="26"/>
                  </a:lnTo>
                  <a:lnTo>
                    <a:pt x="81" y="28"/>
                  </a:lnTo>
                  <a:lnTo>
                    <a:pt x="81" y="30"/>
                  </a:lnTo>
                  <a:lnTo>
                    <a:pt x="79" y="30"/>
                  </a:lnTo>
                  <a:lnTo>
                    <a:pt x="79" y="32"/>
                  </a:lnTo>
                  <a:lnTo>
                    <a:pt x="79" y="34"/>
                  </a:lnTo>
                  <a:lnTo>
                    <a:pt x="77" y="34"/>
                  </a:lnTo>
                  <a:lnTo>
                    <a:pt x="77" y="36"/>
                  </a:lnTo>
                  <a:lnTo>
                    <a:pt x="77" y="38"/>
                  </a:lnTo>
                  <a:lnTo>
                    <a:pt x="75" y="39"/>
                  </a:lnTo>
                  <a:lnTo>
                    <a:pt x="75" y="41"/>
                  </a:lnTo>
                  <a:lnTo>
                    <a:pt x="73" y="41"/>
                  </a:lnTo>
                  <a:lnTo>
                    <a:pt x="73" y="43"/>
                  </a:lnTo>
                  <a:lnTo>
                    <a:pt x="73" y="45"/>
                  </a:lnTo>
                  <a:lnTo>
                    <a:pt x="71" y="45"/>
                  </a:lnTo>
                  <a:lnTo>
                    <a:pt x="71" y="47"/>
                  </a:lnTo>
                  <a:lnTo>
                    <a:pt x="69" y="47"/>
                  </a:lnTo>
                  <a:lnTo>
                    <a:pt x="69" y="49"/>
                  </a:lnTo>
                  <a:lnTo>
                    <a:pt x="69" y="51"/>
                  </a:lnTo>
                  <a:lnTo>
                    <a:pt x="66" y="51"/>
                  </a:lnTo>
                  <a:lnTo>
                    <a:pt x="66" y="53"/>
                  </a:lnTo>
                  <a:lnTo>
                    <a:pt x="66" y="55"/>
                  </a:lnTo>
                  <a:lnTo>
                    <a:pt x="66" y="56"/>
                  </a:lnTo>
                  <a:lnTo>
                    <a:pt x="69" y="56"/>
                  </a:lnTo>
                  <a:lnTo>
                    <a:pt x="69" y="58"/>
                  </a:lnTo>
                  <a:lnTo>
                    <a:pt x="71" y="60"/>
                  </a:lnTo>
                  <a:lnTo>
                    <a:pt x="71" y="62"/>
                  </a:lnTo>
                  <a:lnTo>
                    <a:pt x="73" y="62"/>
                  </a:lnTo>
                  <a:lnTo>
                    <a:pt x="73" y="64"/>
                  </a:lnTo>
                  <a:lnTo>
                    <a:pt x="75" y="66"/>
                  </a:lnTo>
                  <a:lnTo>
                    <a:pt x="75" y="68"/>
                  </a:lnTo>
                  <a:lnTo>
                    <a:pt x="77" y="68"/>
                  </a:lnTo>
                  <a:lnTo>
                    <a:pt x="77" y="70"/>
                  </a:lnTo>
                  <a:lnTo>
                    <a:pt x="79" y="72"/>
                  </a:lnTo>
                  <a:lnTo>
                    <a:pt x="79" y="74"/>
                  </a:lnTo>
                  <a:lnTo>
                    <a:pt x="81" y="75"/>
                  </a:lnTo>
                  <a:lnTo>
                    <a:pt x="81" y="77"/>
                  </a:lnTo>
                  <a:lnTo>
                    <a:pt x="83" y="77"/>
                  </a:lnTo>
                  <a:lnTo>
                    <a:pt x="83" y="79"/>
                  </a:lnTo>
                  <a:lnTo>
                    <a:pt x="83" y="81"/>
                  </a:lnTo>
                  <a:lnTo>
                    <a:pt x="85" y="81"/>
                  </a:lnTo>
                  <a:lnTo>
                    <a:pt x="85" y="83"/>
                  </a:lnTo>
                  <a:lnTo>
                    <a:pt x="85" y="85"/>
                  </a:lnTo>
                  <a:lnTo>
                    <a:pt x="100" y="75"/>
                  </a:lnTo>
                  <a:lnTo>
                    <a:pt x="100" y="74"/>
                  </a:lnTo>
                  <a:lnTo>
                    <a:pt x="98" y="72"/>
                  </a:lnTo>
                  <a:lnTo>
                    <a:pt x="98" y="70"/>
                  </a:lnTo>
                  <a:lnTo>
                    <a:pt x="95" y="70"/>
                  </a:lnTo>
                  <a:lnTo>
                    <a:pt x="95" y="68"/>
                  </a:lnTo>
                  <a:lnTo>
                    <a:pt x="93" y="66"/>
                  </a:lnTo>
                  <a:lnTo>
                    <a:pt x="93" y="64"/>
                  </a:lnTo>
                  <a:lnTo>
                    <a:pt x="91" y="64"/>
                  </a:lnTo>
                  <a:lnTo>
                    <a:pt x="91" y="62"/>
                  </a:lnTo>
                  <a:lnTo>
                    <a:pt x="89" y="60"/>
                  </a:lnTo>
                  <a:lnTo>
                    <a:pt x="89" y="58"/>
                  </a:lnTo>
                  <a:lnTo>
                    <a:pt x="87" y="58"/>
                  </a:lnTo>
                  <a:lnTo>
                    <a:pt x="87" y="56"/>
                  </a:lnTo>
                  <a:lnTo>
                    <a:pt x="85" y="56"/>
                  </a:lnTo>
                  <a:lnTo>
                    <a:pt x="85" y="55"/>
                  </a:lnTo>
                  <a:lnTo>
                    <a:pt x="83" y="55"/>
                  </a:lnTo>
                  <a:lnTo>
                    <a:pt x="83" y="53"/>
                  </a:lnTo>
                  <a:lnTo>
                    <a:pt x="85" y="53"/>
                  </a:lnTo>
                  <a:lnTo>
                    <a:pt x="85" y="51"/>
                  </a:lnTo>
                  <a:lnTo>
                    <a:pt x="87" y="51"/>
                  </a:lnTo>
                  <a:lnTo>
                    <a:pt x="87" y="49"/>
                  </a:lnTo>
                  <a:lnTo>
                    <a:pt x="87" y="47"/>
                  </a:lnTo>
                  <a:lnTo>
                    <a:pt x="89" y="47"/>
                  </a:lnTo>
                  <a:lnTo>
                    <a:pt x="89" y="45"/>
                  </a:lnTo>
                  <a:lnTo>
                    <a:pt x="91" y="43"/>
                  </a:lnTo>
                  <a:lnTo>
                    <a:pt x="91" y="41"/>
                  </a:lnTo>
                  <a:lnTo>
                    <a:pt x="93" y="39"/>
                  </a:lnTo>
                  <a:lnTo>
                    <a:pt x="93" y="38"/>
                  </a:lnTo>
                  <a:lnTo>
                    <a:pt x="95" y="38"/>
                  </a:lnTo>
                  <a:lnTo>
                    <a:pt x="95" y="36"/>
                  </a:lnTo>
                  <a:lnTo>
                    <a:pt x="95" y="34"/>
                  </a:lnTo>
                  <a:lnTo>
                    <a:pt x="98" y="34"/>
                  </a:lnTo>
                  <a:lnTo>
                    <a:pt x="98" y="32"/>
                  </a:lnTo>
                  <a:lnTo>
                    <a:pt x="98" y="30"/>
                  </a:lnTo>
                  <a:lnTo>
                    <a:pt x="100" y="30"/>
                  </a:lnTo>
                  <a:lnTo>
                    <a:pt x="100" y="28"/>
                  </a:lnTo>
                  <a:lnTo>
                    <a:pt x="83" y="22"/>
                  </a:lnTo>
                  <a:close/>
                  <a:moveTo>
                    <a:pt x="118" y="20"/>
                  </a:moveTo>
                  <a:lnTo>
                    <a:pt x="118" y="22"/>
                  </a:lnTo>
                  <a:lnTo>
                    <a:pt x="118" y="24"/>
                  </a:lnTo>
                  <a:lnTo>
                    <a:pt x="116" y="26"/>
                  </a:lnTo>
                  <a:lnTo>
                    <a:pt x="116" y="28"/>
                  </a:lnTo>
                  <a:lnTo>
                    <a:pt x="114" y="30"/>
                  </a:lnTo>
                  <a:lnTo>
                    <a:pt x="114" y="32"/>
                  </a:lnTo>
                  <a:lnTo>
                    <a:pt x="112" y="32"/>
                  </a:lnTo>
                  <a:lnTo>
                    <a:pt x="112" y="34"/>
                  </a:lnTo>
                  <a:lnTo>
                    <a:pt x="112" y="36"/>
                  </a:lnTo>
                  <a:lnTo>
                    <a:pt x="110" y="36"/>
                  </a:lnTo>
                  <a:lnTo>
                    <a:pt x="110" y="38"/>
                  </a:lnTo>
                  <a:lnTo>
                    <a:pt x="108" y="39"/>
                  </a:lnTo>
                  <a:lnTo>
                    <a:pt x="108" y="41"/>
                  </a:lnTo>
                  <a:lnTo>
                    <a:pt x="106" y="41"/>
                  </a:lnTo>
                  <a:lnTo>
                    <a:pt x="106" y="43"/>
                  </a:lnTo>
                  <a:lnTo>
                    <a:pt x="104" y="43"/>
                  </a:lnTo>
                  <a:lnTo>
                    <a:pt x="104" y="45"/>
                  </a:lnTo>
                  <a:lnTo>
                    <a:pt x="102" y="47"/>
                  </a:lnTo>
                  <a:lnTo>
                    <a:pt x="100" y="49"/>
                  </a:lnTo>
                  <a:lnTo>
                    <a:pt x="100" y="51"/>
                  </a:lnTo>
                  <a:lnTo>
                    <a:pt x="98" y="51"/>
                  </a:lnTo>
                  <a:lnTo>
                    <a:pt x="98" y="53"/>
                  </a:lnTo>
                  <a:lnTo>
                    <a:pt x="100" y="53"/>
                  </a:lnTo>
                  <a:lnTo>
                    <a:pt x="100" y="55"/>
                  </a:lnTo>
                  <a:lnTo>
                    <a:pt x="100" y="56"/>
                  </a:lnTo>
                  <a:lnTo>
                    <a:pt x="102" y="56"/>
                  </a:lnTo>
                  <a:lnTo>
                    <a:pt x="102" y="58"/>
                  </a:lnTo>
                  <a:lnTo>
                    <a:pt x="104" y="58"/>
                  </a:lnTo>
                  <a:lnTo>
                    <a:pt x="104" y="60"/>
                  </a:lnTo>
                  <a:lnTo>
                    <a:pt x="106" y="60"/>
                  </a:lnTo>
                  <a:lnTo>
                    <a:pt x="106" y="62"/>
                  </a:lnTo>
                  <a:lnTo>
                    <a:pt x="106" y="64"/>
                  </a:lnTo>
                  <a:lnTo>
                    <a:pt x="108" y="64"/>
                  </a:lnTo>
                  <a:lnTo>
                    <a:pt x="108" y="66"/>
                  </a:lnTo>
                  <a:lnTo>
                    <a:pt x="110" y="66"/>
                  </a:lnTo>
                  <a:lnTo>
                    <a:pt x="110" y="68"/>
                  </a:lnTo>
                  <a:lnTo>
                    <a:pt x="112" y="70"/>
                  </a:lnTo>
                  <a:lnTo>
                    <a:pt x="112" y="72"/>
                  </a:lnTo>
                  <a:lnTo>
                    <a:pt x="114" y="74"/>
                  </a:lnTo>
                  <a:lnTo>
                    <a:pt x="116" y="75"/>
                  </a:lnTo>
                  <a:lnTo>
                    <a:pt x="116" y="77"/>
                  </a:lnTo>
                  <a:lnTo>
                    <a:pt x="118" y="79"/>
                  </a:lnTo>
                  <a:lnTo>
                    <a:pt x="118" y="81"/>
                  </a:lnTo>
                  <a:lnTo>
                    <a:pt x="120" y="81"/>
                  </a:lnTo>
                  <a:lnTo>
                    <a:pt x="120" y="83"/>
                  </a:lnTo>
                  <a:lnTo>
                    <a:pt x="120" y="85"/>
                  </a:lnTo>
                  <a:lnTo>
                    <a:pt x="122" y="85"/>
                  </a:lnTo>
                  <a:lnTo>
                    <a:pt x="135" y="75"/>
                  </a:lnTo>
                  <a:lnTo>
                    <a:pt x="135" y="74"/>
                  </a:lnTo>
                  <a:lnTo>
                    <a:pt x="133" y="74"/>
                  </a:lnTo>
                  <a:lnTo>
                    <a:pt x="133" y="72"/>
                  </a:lnTo>
                  <a:lnTo>
                    <a:pt x="131" y="70"/>
                  </a:lnTo>
                  <a:lnTo>
                    <a:pt x="131" y="68"/>
                  </a:lnTo>
                  <a:lnTo>
                    <a:pt x="129" y="68"/>
                  </a:lnTo>
                  <a:lnTo>
                    <a:pt x="129" y="66"/>
                  </a:lnTo>
                  <a:lnTo>
                    <a:pt x="127" y="64"/>
                  </a:lnTo>
                  <a:lnTo>
                    <a:pt x="127" y="62"/>
                  </a:lnTo>
                  <a:lnTo>
                    <a:pt x="124" y="62"/>
                  </a:lnTo>
                  <a:lnTo>
                    <a:pt x="124" y="60"/>
                  </a:lnTo>
                  <a:lnTo>
                    <a:pt x="122" y="60"/>
                  </a:lnTo>
                  <a:lnTo>
                    <a:pt x="122" y="58"/>
                  </a:lnTo>
                  <a:lnTo>
                    <a:pt x="120" y="56"/>
                  </a:lnTo>
                  <a:lnTo>
                    <a:pt x="118" y="55"/>
                  </a:lnTo>
                  <a:lnTo>
                    <a:pt x="118" y="53"/>
                  </a:lnTo>
                  <a:lnTo>
                    <a:pt x="116" y="53"/>
                  </a:lnTo>
                  <a:lnTo>
                    <a:pt x="116" y="51"/>
                  </a:lnTo>
                  <a:lnTo>
                    <a:pt x="118" y="51"/>
                  </a:lnTo>
                  <a:lnTo>
                    <a:pt x="118" y="49"/>
                  </a:lnTo>
                  <a:lnTo>
                    <a:pt x="120" y="49"/>
                  </a:lnTo>
                  <a:lnTo>
                    <a:pt x="120" y="47"/>
                  </a:lnTo>
                  <a:lnTo>
                    <a:pt x="122" y="47"/>
                  </a:lnTo>
                  <a:lnTo>
                    <a:pt x="122" y="45"/>
                  </a:lnTo>
                  <a:lnTo>
                    <a:pt x="124" y="43"/>
                  </a:lnTo>
                  <a:lnTo>
                    <a:pt x="124" y="41"/>
                  </a:lnTo>
                  <a:lnTo>
                    <a:pt x="127" y="41"/>
                  </a:lnTo>
                  <a:lnTo>
                    <a:pt x="127" y="39"/>
                  </a:lnTo>
                  <a:lnTo>
                    <a:pt x="129" y="39"/>
                  </a:lnTo>
                  <a:lnTo>
                    <a:pt x="129" y="38"/>
                  </a:lnTo>
                  <a:lnTo>
                    <a:pt x="129" y="36"/>
                  </a:lnTo>
                  <a:lnTo>
                    <a:pt x="131" y="36"/>
                  </a:lnTo>
                  <a:lnTo>
                    <a:pt x="131" y="34"/>
                  </a:lnTo>
                  <a:lnTo>
                    <a:pt x="133" y="32"/>
                  </a:lnTo>
                  <a:lnTo>
                    <a:pt x="133" y="30"/>
                  </a:lnTo>
                  <a:lnTo>
                    <a:pt x="135" y="30"/>
                  </a:lnTo>
                  <a:lnTo>
                    <a:pt x="118" y="20"/>
                  </a:lnTo>
                  <a:close/>
                  <a:moveTo>
                    <a:pt x="149" y="22"/>
                  </a:moveTo>
                  <a:lnTo>
                    <a:pt x="149" y="24"/>
                  </a:lnTo>
                  <a:lnTo>
                    <a:pt x="147" y="26"/>
                  </a:lnTo>
                  <a:lnTo>
                    <a:pt x="147" y="28"/>
                  </a:lnTo>
                  <a:lnTo>
                    <a:pt x="147" y="30"/>
                  </a:lnTo>
                  <a:lnTo>
                    <a:pt x="145" y="30"/>
                  </a:lnTo>
                  <a:lnTo>
                    <a:pt x="145" y="32"/>
                  </a:lnTo>
                  <a:lnTo>
                    <a:pt x="145" y="34"/>
                  </a:lnTo>
                  <a:lnTo>
                    <a:pt x="143" y="36"/>
                  </a:lnTo>
                  <a:lnTo>
                    <a:pt x="143" y="38"/>
                  </a:lnTo>
                  <a:lnTo>
                    <a:pt x="141" y="39"/>
                  </a:lnTo>
                  <a:lnTo>
                    <a:pt x="141" y="41"/>
                  </a:lnTo>
                  <a:lnTo>
                    <a:pt x="139" y="41"/>
                  </a:lnTo>
                  <a:lnTo>
                    <a:pt x="139" y="43"/>
                  </a:lnTo>
                  <a:lnTo>
                    <a:pt x="139" y="45"/>
                  </a:lnTo>
                  <a:lnTo>
                    <a:pt x="137" y="45"/>
                  </a:lnTo>
                  <a:lnTo>
                    <a:pt x="137" y="47"/>
                  </a:lnTo>
                  <a:lnTo>
                    <a:pt x="135" y="49"/>
                  </a:lnTo>
                  <a:lnTo>
                    <a:pt x="133" y="51"/>
                  </a:lnTo>
                  <a:lnTo>
                    <a:pt x="133" y="53"/>
                  </a:lnTo>
                  <a:lnTo>
                    <a:pt x="135" y="53"/>
                  </a:lnTo>
                  <a:lnTo>
                    <a:pt x="135" y="55"/>
                  </a:lnTo>
                  <a:lnTo>
                    <a:pt x="135" y="56"/>
                  </a:lnTo>
                  <a:lnTo>
                    <a:pt x="137" y="56"/>
                  </a:lnTo>
                  <a:lnTo>
                    <a:pt x="137" y="58"/>
                  </a:lnTo>
                  <a:lnTo>
                    <a:pt x="139" y="58"/>
                  </a:lnTo>
                  <a:lnTo>
                    <a:pt x="139" y="60"/>
                  </a:lnTo>
                  <a:lnTo>
                    <a:pt x="141" y="62"/>
                  </a:lnTo>
                  <a:lnTo>
                    <a:pt x="141" y="64"/>
                  </a:lnTo>
                  <a:lnTo>
                    <a:pt x="143" y="64"/>
                  </a:lnTo>
                  <a:lnTo>
                    <a:pt x="143" y="66"/>
                  </a:lnTo>
                  <a:lnTo>
                    <a:pt x="145" y="68"/>
                  </a:lnTo>
                  <a:lnTo>
                    <a:pt x="145" y="70"/>
                  </a:lnTo>
                  <a:lnTo>
                    <a:pt x="147" y="72"/>
                  </a:lnTo>
                  <a:lnTo>
                    <a:pt x="147" y="74"/>
                  </a:lnTo>
                  <a:lnTo>
                    <a:pt x="149" y="75"/>
                  </a:lnTo>
                  <a:lnTo>
                    <a:pt x="149" y="77"/>
                  </a:lnTo>
                  <a:lnTo>
                    <a:pt x="151" y="77"/>
                  </a:lnTo>
                  <a:lnTo>
                    <a:pt x="151" y="79"/>
                  </a:lnTo>
                  <a:lnTo>
                    <a:pt x="151" y="81"/>
                  </a:lnTo>
                  <a:lnTo>
                    <a:pt x="153" y="81"/>
                  </a:lnTo>
                  <a:lnTo>
                    <a:pt x="153" y="83"/>
                  </a:lnTo>
                  <a:lnTo>
                    <a:pt x="153" y="85"/>
                  </a:lnTo>
                  <a:lnTo>
                    <a:pt x="168" y="75"/>
                  </a:lnTo>
                  <a:lnTo>
                    <a:pt x="168" y="74"/>
                  </a:lnTo>
                  <a:lnTo>
                    <a:pt x="166" y="74"/>
                  </a:lnTo>
                  <a:lnTo>
                    <a:pt x="166" y="72"/>
                  </a:lnTo>
                  <a:lnTo>
                    <a:pt x="164" y="70"/>
                  </a:lnTo>
                  <a:lnTo>
                    <a:pt x="164" y="68"/>
                  </a:lnTo>
                  <a:lnTo>
                    <a:pt x="162" y="66"/>
                  </a:lnTo>
                  <a:lnTo>
                    <a:pt x="162" y="64"/>
                  </a:lnTo>
                  <a:lnTo>
                    <a:pt x="160" y="64"/>
                  </a:lnTo>
                  <a:lnTo>
                    <a:pt x="160" y="62"/>
                  </a:lnTo>
                  <a:lnTo>
                    <a:pt x="158" y="60"/>
                  </a:lnTo>
                  <a:lnTo>
                    <a:pt x="158" y="58"/>
                  </a:lnTo>
                  <a:lnTo>
                    <a:pt x="156" y="58"/>
                  </a:lnTo>
                  <a:lnTo>
                    <a:pt x="156" y="56"/>
                  </a:lnTo>
                  <a:lnTo>
                    <a:pt x="153" y="56"/>
                  </a:lnTo>
                  <a:lnTo>
                    <a:pt x="153" y="55"/>
                  </a:lnTo>
                  <a:lnTo>
                    <a:pt x="151" y="55"/>
                  </a:lnTo>
                  <a:lnTo>
                    <a:pt x="151" y="53"/>
                  </a:lnTo>
                  <a:lnTo>
                    <a:pt x="151" y="51"/>
                  </a:lnTo>
                  <a:lnTo>
                    <a:pt x="153" y="49"/>
                  </a:lnTo>
                  <a:lnTo>
                    <a:pt x="153" y="47"/>
                  </a:lnTo>
                  <a:lnTo>
                    <a:pt x="156" y="47"/>
                  </a:lnTo>
                  <a:lnTo>
                    <a:pt x="156" y="45"/>
                  </a:lnTo>
                  <a:lnTo>
                    <a:pt x="158" y="43"/>
                  </a:lnTo>
                  <a:lnTo>
                    <a:pt x="158" y="41"/>
                  </a:lnTo>
                  <a:lnTo>
                    <a:pt x="160" y="39"/>
                  </a:lnTo>
                  <a:lnTo>
                    <a:pt x="160" y="38"/>
                  </a:lnTo>
                  <a:lnTo>
                    <a:pt x="162" y="38"/>
                  </a:lnTo>
                  <a:lnTo>
                    <a:pt x="162" y="36"/>
                  </a:lnTo>
                  <a:lnTo>
                    <a:pt x="162" y="34"/>
                  </a:lnTo>
                  <a:lnTo>
                    <a:pt x="164" y="34"/>
                  </a:lnTo>
                  <a:lnTo>
                    <a:pt x="164" y="32"/>
                  </a:lnTo>
                  <a:lnTo>
                    <a:pt x="164" y="30"/>
                  </a:lnTo>
                  <a:lnTo>
                    <a:pt x="166" y="30"/>
                  </a:lnTo>
                  <a:lnTo>
                    <a:pt x="166" y="28"/>
                  </a:lnTo>
                  <a:lnTo>
                    <a:pt x="149" y="22"/>
                  </a:lnTo>
                  <a:close/>
                  <a:moveTo>
                    <a:pt x="110" y="134"/>
                  </a:moveTo>
                  <a:lnTo>
                    <a:pt x="66" y="134"/>
                  </a:lnTo>
                  <a:lnTo>
                    <a:pt x="66" y="149"/>
                  </a:lnTo>
                  <a:lnTo>
                    <a:pt x="168" y="149"/>
                  </a:lnTo>
                  <a:lnTo>
                    <a:pt x="168" y="134"/>
                  </a:lnTo>
                  <a:lnTo>
                    <a:pt x="129" y="134"/>
                  </a:lnTo>
                  <a:lnTo>
                    <a:pt x="129" y="102"/>
                  </a:lnTo>
                  <a:lnTo>
                    <a:pt x="166" y="102"/>
                  </a:lnTo>
                  <a:lnTo>
                    <a:pt x="166" y="87"/>
                  </a:lnTo>
                  <a:lnTo>
                    <a:pt x="75" y="87"/>
                  </a:lnTo>
                  <a:lnTo>
                    <a:pt x="75" y="102"/>
                  </a:lnTo>
                  <a:lnTo>
                    <a:pt x="110" y="102"/>
                  </a:lnTo>
                  <a:lnTo>
                    <a:pt x="110" y="13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zh-TW" altLang="en-US" sz="3200">
                <a:solidFill>
                  <a:prstClr val="black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20" name="Freeform 22"/>
            <p:cNvSpPr>
              <a:spLocks noEditPoints="1"/>
            </p:cNvSpPr>
            <p:nvPr/>
          </p:nvSpPr>
          <p:spPr bwMode="auto">
            <a:xfrm>
              <a:off x="389" y="212"/>
              <a:ext cx="172" cy="152"/>
            </a:xfrm>
            <a:custGeom>
              <a:avLst/>
              <a:gdLst>
                <a:gd name="T0" fmla="*/ 33 w 172"/>
                <a:gd name="T1" fmla="*/ 14 h 152"/>
                <a:gd name="T2" fmla="*/ 23 w 172"/>
                <a:gd name="T3" fmla="*/ 4 h 152"/>
                <a:gd name="T4" fmla="*/ 9 w 172"/>
                <a:gd name="T5" fmla="*/ 18 h 152"/>
                <a:gd name="T6" fmla="*/ 19 w 172"/>
                <a:gd name="T7" fmla="*/ 25 h 152"/>
                <a:gd name="T8" fmla="*/ 27 w 172"/>
                <a:gd name="T9" fmla="*/ 33 h 152"/>
                <a:gd name="T10" fmla="*/ 29 w 172"/>
                <a:gd name="T11" fmla="*/ 54 h 152"/>
                <a:gd name="T12" fmla="*/ 19 w 172"/>
                <a:gd name="T13" fmla="*/ 44 h 152"/>
                <a:gd name="T14" fmla="*/ 7 w 172"/>
                <a:gd name="T15" fmla="*/ 57 h 152"/>
                <a:gd name="T16" fmla="*/ 17 w 172"/>
                <a:gd name="T17" fmla="*/ 65 h 152"/>
                <a:gd name="T18" fmla="*/ 15 w 172"/>
                <a:gd name="T19" fmla="*/ 118 h 152"/>
                <a:gd name="T20" fmla="*/ 9 w 172"/>
                <a:gd name="T21" fmla="*/ 129 h 152"/>
                <a:gd name="T22" fmla="*/ 2 w 172"/>
                <a:gd name="T23" fmla="*/ 141 h 152"/>
                <a:gd name="T24" fmla="*/ 25 w 172"/>
                <a:gd name="T25" fmla="*/ 139 h 152"/>
                <a:gd name="T26" fmla="*/ 31 w 172"/>
                <a:gd name="T27" fmla="*/ 124 h 152"/>
                <a:gd name="T28" fmla="*/ 36 w 172"/>
                <a:gd name="T29" fmla="*/ 107 h 152"/>
                <a:gd name="T30" fmla="*/ 42 w 172"/>
                <a:gd name="T31" fmla="*/ 88 h 152"/>
                <a:gd name="T32" fmla="*/ 23 w 172"/>
                <a:gd name="T33" fmla="*/ 95 h 152"/>
                <a:gd name="T34" fmla="*/ 19 w 172"/>
                <a:gd name="T35" fmla="*/ 109 h 152"/>
                <a:gd name="T36" fmla="*/ 143 w 172"/>
                <a:gd name="T37" fmla="*/ 46 h 152"/>
                <a:gd name="T38" fmla="*/ 149 w 172"/>
                <a:gd name="T39" fmla="*/ 59 h 152"/>
                <a:gd name="T40" fmla="*/ 156 w 172"/>
                <a:gd name="T41" fmla="*/ 71 h 152"/>
                <a:gd name="T42" fmla="*/ 170 w 172"/>
                <a:gd name="T43" fmla="*/ 67 h 152"/>
                <a:gd name="T44" fmla="*/ 162 w 172"/>
                <a:gd name="T45" fmla="*/ 55 h 152"/>
                <a:gd name="T46" fmla="*/ 156 w 172"/>
                <a:gd name="T47" fmla="*/ 40 h 152"/>
                <a:gd name="T48" fmla="*/ 156 w 172"/>
                <a:gd name="T49" fmla="*/ 27 h 152"/>
                <a:gd name="T50" fmla="*/ 139 w 172"/>
                <a:gd name="T51" fmla="*/ 31 h 152"/>
                <a:gd name="T52" fmla="*/ 116 w 172"/>
                <a:gd name="T53" fmla="*/ 23 h 152"/>
                <a:gd name="T54" fmla="*/ 44 w 172"/>
                <a:gd name="T55" fmla="*/ 23 h 152"/>
                <a:gd name="T56" fmla="*/ 38 w 172"/>
                <a:gd name="T57" fmla="*/ 33 h 152"/>
                <a:gd name="T58" fmla="*/ 44 w 172"/>
                <a:gd name="T59" fmla="*/ 54 h 152"/>
                <a:gd name="T60" fmla="*/ 38 w 172"/>
                <a:gd name="T61" fmla="*/ 67 h 152"/>
                <a:gd name="T62" fmla="*/ 52 w 172"/>
                <a:gd name="T63" fmla="*/ 71 h 152"/>
                <a:gd name="T64" fmla="*/ 56 w 172"/>
                <a:gd name="T65" fmla="*/ 59 h 152"/>
                <a:gd name="T66" fmla="*/ 62 w 172"/>
                <a:gd name="T67" fmla="*/ 46 h 152"/>
                <a:gd name="T68" fmla="*/ 71 w 172"/>
                <a:gd name="T69" fmla="*/ 57 h 152"/>
                <a:gd name="T70" fmla="*/ 65 w 172"/>
                <a:gd name="T71" fmla="*/ 63 h 152"/>
                <a:gd name="T72" fmla="*/ 65 w 172"/>
                <a:gd name="T73" fmla="*/ 78 h 152"/>
                <a:gd name="T74" fmla="*/ 79 w 172"/>
                <a:gd name="T75" fmla="*/ 76 h 152"/>
                <a:gd name="T76" fmla="*/ 85 w 172"/>
                <a:gd name="T77" fmla="*/ 65 h 152"/>
                <a:gd name="T78" fmla="*/ 85 w 172"/>
                <a:gd name="T79" fmla="*/ 50 h 152"/>
                <a:gd name="T80" fmla="*/ 87 w 172"/>
                <a:gd name="T81" fmla="*/ 37 h 152"/>
                <a:gd name="T82" fmla="*/ 94 w 172"/>
                <a:gd name="T83" fmla="*/ 46 h 152"/>
                <a:gd name="T84" fmla="*/ 116 w 172"/>
                <a:gd name="T85" fmla="*/ 38 h 152"/>
                <a:gd name="T86" fmla="*/ 118 w 172"/>
                <a:gd name="T87" fmla="*/ 67 h 152"/>
                <a:gd name="T88" fmla="*/ 127 w 172"/>
                <a:gd name="T89" fmla="*/ 78 h 152"/>
                <a:gd name="T90" fmla="*/ 139 w 172"/>
                <a:gd name="T91" fmla="*/ 74 h 152"/>
                <a:gd name="T92" fmla="*/ 143 w 172"/>
                <a:gd name="T93" fmla="*/ 59 h 152"/>
                <a:gd name="T94" fmla="*/ 141 w 172"/>
                <a:gd name="T95" fmla="*/ 42 h 152"/>
                <a:gd name="T96" fmla="*/ 102 w 172"/>
                <a:gd name="T97" fmla="*/ 33 h 152"/>
                <a:gd name="T98" fmla="*/ 94 w 172"/>
                <a:gd name="T99" fmla="*/ 25 h 152"/>
                <a:gd name="T100" fmla="*/ 108 w 172"/>
                <a:gd name="T101" fmla="*/ 29 h 152"/>
                <a:gd name="T102" fmla="*/ 67 w 172"/>
                <a:gd name="T103" fmla="*/ 88 h 152"/>
                <a:gd name="T104" fmla="*/ 48 w 172"/>
                <a:gd name="T105" fmla="*/ 112 h 152"/>
                <a:gd name="T106" fmla="*/ 46 w 172"/>
                <a:gd name="T107" fmla="*/ 128 h 152"/>
                <a:gd name="T108" fmla="*/ 38 w 172"/>
                <a:gd name="T109" fmla="*/ 139 h 152"/>
                <a:gd name="T110" fmla="*/ 50 w 172"/>
                <a:gd name="T111" fmla="*/ 150 h 152"/>
                <a:gd name="T112" fmla="*/ 58 w 172"/>
                <a:gd name="T113" fmla="*/ 141 h 152"/>
                <a:gd name="T114" fmla="*/ 62 w 172"/>
                <a:gd name="T115" fmla="*/ 128 h 152"/>
                <a:gd name="T116" fmla="*/ 67 w 172"/>
                <a:gd name="T117" fmla="*/ 107 h 15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72" h="152">
                  <a:moveTo>
                    <a:pt x="29" y="33"/>
                  </a:moveTo>
                  <a:lnTo>
                    <a:pt x="42" y="21"/>
                  </a:lnTo>
                  <a:lnTo>
                    <a:pt x="40" y="19"/>
                  </a:lnTo>
                  <a:lnTo>
                    <a:pt x="40" y="18"/>
                  </a:lnTo>
                  <a:lnTo>
                    <a:pt x="38" y="18"/>
                  </a:lnTo>
                  <a:lnTo>
                    <a:pt x="36" y="16"/>
                  </a:lnTo>
                  <a:lnTo>
                    <a:pt x="36" y="14"/>
                  </a:lnTo>
                  <a:lnTo>
                    <a:pt x="33" y="14"/>
                  </a:lnTo>
                  <a:lnTo>
                    <a:pt x="31" y="12"/>
                  </a:lnTo>
                  <a:lnTo>
                    <a:pt x="29" y="10"/>
                  </a:lnTo>
                  <a:lnTo>
                    <a:pt x="27" y="10"/>
                  </a:lnTo>
                  <a:lnTo>
                    <a:pt x="27" y="8"/>
                  </a:lnTo>
                  <a:lnTo>
                    <a:pt x="25" y="8"/>
                  </a:lnTo>
                  <a:lnTo>
                    <a:pt x="25" y="6"/>
                  </a:lnTo>
                  <a:lnTo>
                    <a:pt x="23" y="6"/>
                  </a:lnTo>
                  <a:lnTo>
                    <a:pt x="23" y="4"/>
                  </a:lnTo>
                  <a:lnTo>
                    <a:pt x="21" y="4"/>
                  </a:lnTo>
                  <a:lnTo>
                    <a:pt x="19" y="2"/>
                  </a:lnTo>
                  <a:lnTo>
                    <a:pt x="17" y="0"/>
                  </a:lnTo>
                  <a:lnTo>
                    <a:pt x="4" y="14"/>
                  </a:lnTo>
                  <a:lnTo>
                    <a:pt x="7" y="14"/>
                  </a:lnTo>
                  <a:lnTo>
                    <a:pt x="7" y="16"/>
                  </a:lnTo>
                  <a:lnTo>
                    <a:pt x="9" y="16"/>
                  </a:lnTo>
                  <a:lnTo>
                    <a:pt x="9" y="18"/>
                  </a:lnTo>
                  <a:lnTo>
                    <a:pt x="11" y="18"/>
                  </a:lnTo>
                  <a:lnTo>
                    <a:pt x="13" y="19"/>
                  </a:lnTo>
                  <a:lnTo>
                    <a:pt x="15" y="19"/>
                  </a:lnTo>
                  <a:lnTo>
                    <a:pt x="15" y="21"/>
                  </a:lnTo>
                  <a:lnTo>
                    <a:pt x="17" y="21"/>
                  </a:lnTo>
                  <a:lnTo>
                    <a:pt x="17" y="23"/>
                  </a:lnTo>
                  <a:lnTo>
                    <a:pt x="19" y="23"/>
                  </a:lnTo>
                  <a:lnTo>
                    <a:pt x="19" y="25"/>
                  </a:lnTo>
                  <a:lnTo>
                    <a:pt x="21" y="25"/>
                  </a:lnTo>
                  <a:lnTo>
                    <a:pt x="21" y="27"/>
                  </a:lnTo>
                  <a:lnTo>
                    <a:pt x="23" y="27"/>
                  </a:lnTo>
                  <a:lnTo>
                    <a:pt x="23" y="29"/>
                  </a:lnTo>
                  <a:lnTo>
                    <a:pt x="25" y="29"/>
                  </a:lnTo>
                  <a:lnTo>
                    <a:pt x="25" y="31"/>
                  </a:lnTo>
                  <a:lnTo>
                    <a:pt x="27" y="31"/>
                  </a:lnTo>
                  <a:lnTo>
                    <a:pt x="27" y="33"/>
                  </a:lnTo>
                  <a:lnTo>
                    <a:pt x="29" y="33"/>
                  </a:lnTo>
                  <a:close/>
                  <a:moveTo>
                    <a:pt x="23" y="73"/>
                  </a:moveTo>
                  <a:lnTo>
                    <a:pt x="36" y="59"/>
                  </a:lnTo>
                  <a:lnTo>
                    <a:pt x="36" y="57"/>
                  </a:lnTo>
                  <a:lnTo>
                    <a:pt x="33" y="57"/>
                  </a:lnTo>
                  <a:lnTo>
                    <a:pt x="33" y="55"/>
                  </a:lnTo>
                  <a:lnTo>
                    <a:pt x="31" y="55"/>
                  </a:lnTo>
                  <a:lnTo>
                    <a:pt x="29" y="54"/>
                  </a:lnTo>
                  <a:lnTo>
                    <a:pt x="29" y="52"/>
                  </a:lnTo>
                  <a:lnTo>
                    <a:pt x="27" y="52"/>
                  </a:lnTo>
                  <a:lnTo>
                    <a:pt x="25" y="50"/>
                  </a:lnTo>
                  <a:lnTo>
                    <a:pt x="23" y="48"/>
                  </a:lnTo>
                  <a:lnTo>
                    <a:pt x="21" y="48"/>
                  </a:lnTo>
                  <a:lnTo>
                    <a:pt x="21" y="46"/>
                  </a:lnTo>
                  <a:lnTo>
                    <a:pt x="19" y="46"/>
                  </a:lnTo>
                  <a:lnTo>
                    <a:pt x="19" y="44"/>
                  </a:lnTo>
                  <a:lnTo>
                    <a:pt x="17" y="44"/>
                  </a:lnTo>
                  <a:lnTo>
                    <a:pt x="15" y="42"/>
                  </a:lnTo>
                  <a:lnTo>
                    <a:pt x="13" y="42"/>
                  </a:lnTo>
                  <a:lnTo>
                    <a:pt x="0" y="54"/>
                  </a:lnTo>
                  <a:lnTo>
                    <a:pt x="2" y="55"/>
                  </a:lnTo>
                  <a:lnTo>
                    <a:pt x="4" y="55"/>
                  </a:lnTo>
                  <a:lnTo>
                    <a:pt x="4" y="57"/>
                  </a:lnTo>
                  <a:lnTo>
                    <a:pt x="7" y="57"/>
                  </a:lnTo>
                  <a:lnTo>
                    <a:pt x="7" y="59"/>
                  </a:lnTo>
                  <a:lnTo>
                    <a:pt x="9" y="59"/>
                  </a:lnTo>
                  <a:lnTo>
                    <a:pt x="11" y="61"/>
                  </a:lnTo>
                  <a:lnTo>
                    <a:pt x="13" y="61"/>
                  </a:lnTo>
                  <a:lnTo>
                    <a:pt x="13" y="63"/>
                  </a:lnTo>
                  <a:lnTo>
                    <a:pt x="15" y="63"/>
                  </a:lnTo>
                  <a:lnTo>
                    <a:pt x="15" y="65"/>
                  </a:lnTo>
                  <a:lnTo>
                    <a:pt x="17" y="65"/>
                  </a:lnTo>
                  <a:lnTo>
                    <a:pt x="17" y="67"/>
                  </a:lnTo>
                  <a:lnTo>
                    <a:pt x="19" y="67"/>
                  </a:lnTo>
                  <a:lnTo>
                    <a:pt x="21" y="69"/>
                  </a:lnTo>
                  <a:lnTo>
                    <a:pt x="21" y="71"/>
                  </a:lnTo>
                  <a:lnTo>
                    <a:pt x="23" y="71"/>
                  </a:lnTo>
                  <a:lnTo>
                    <a:pt x="23" y="73"/>
                  </a:lnTo>
                  <a:close/>
                  <a:moveTo>
                    <a:pt x="15" y="116"/>
                  </a:moveTo>
                  <a:lnTo>
                    <a:pt x="15" y="118"/>
                  </a:lnTo>
                  <a:lnTo>
                    <a:pt x="15" y="120"/>
                  </a:lnTo>
                  <a:lnTo>
                    <a:pt x="13" y="120"/>
                  </a:lnTo>
                  <a:lnTo>
                    <a:pt x="13" y="122"/>
                  </a:lnTo>
                  <a:lnTo>
                    <a:pt x="13" y="124"/>
                  </a:lnTo>
                  <a:lnTo>
                    <a:pt x="11" y="126"/>
                  </a:lnTo>
                  <a:lnTo>
                    <a:pt x="11" y="128"/>
                  </a:lnTo>
                  <a:lnTo>
                    <a:pt x="9" y="128"/>
                  </a:lnTo>
                  <a:lnTo>
                    <a:pt x="9" y="129"/>
                  </a:lnTo>
                  <a:lnTo>
                    <a:pt x="9" y="131"/>
                  </a:lnTo>
                  <a:lnTo>
                    <a:pt x="7" y="131"/>
                  </a:lnTo>
                  <a:lnTo>
                    <a:pt x="7" y="133"/>
                  </a:lnTo>
                  <a:lnTo>
                    <a:pt x="7" y="135"/>
                  </a:lnTo>
                  <a:lnTo>
                    <a:pt x="4" y="135"/>
                  </a:lnTo>
                  <a:lnTo>
                    <a:pt x="4" y="137"/>
                  </a:lnTo>
                  <a:lnTo>
                    <a:pt x="2" y="139"/>
                  </a:lnTo>
                  <a:lnTo>
                    <a:pt x="2" y="141"/>
                  </a:lnTo>
                  <a:lnTo>
                    <a:pt x="0" y="143"/>
                  </a:lnTo>
                  <a:lnTo>
                    <a:pt x="17" y="150"/>
                  </a:lnTo>
                  <a:lnTo>
                    <a:pt x="19" y="148"/>
                  </a:lnTo>
                  <a:lnTo>
                    <a:pt x="19" y="147"/>
                  </a:lnTo>
                  <a:lnTo>
                    <a:pt x="21" y="145"/>
                  </a:lnTo>
                  <a:lnTo>
                    <a:pt x="23" y="143"/>
                  </a:lnTo>
                  <a:lnTo>
                    <a:pt x="23" y="141"/>
                  </a:lnTo>
                  <a:lnTo>
                    <a:pt x="25" y="139"/>
                  </a:lnTo>
                  <a:lnTo>
                    <a:pt x="25" y="137"/>
                  </a:lnTo>
                  <a:lnTo>
                    <a:pt x="25" y="135"/>
                  </a:lnTo>
                  <a:lnTo>
                    <a:pt x="27" y="133"/>
                  </a:lnTo>
                  <a:lnTo>
                    <a:pt x="27" y="131"/>
                  </a:lnTo>
                  <a:lnTo>
                    <a:pt x="29" y="129"/>
                  </a:lnTo>
                  <a:lnTo>
                    <a:pt x="29" y="128"/>
                  </a:lnTo>
                  <a:lnTo>
                    <a:pt x="29" y="126"/>
                  </a:lnTo>
                  <a:lnTo>
                    <a:pt x="31" y="124"/>
                  </a:lnTo>
                  <a:lnTo>
                    <a:pt x="31" y="122"/>
                  </a:lnTo>
                  <a:lnTo>
                    <a:pt x="33" y="120"/>
                  </a:lnTo>
                  <a:lnTo>
                    <a:pt x="33" y="118"/>
                  </a:lnTo>
                  <a:lnTo>
                    <a:pt x="33" y="116"/>
                  </a:lnTo>
                  <a:lnTo>
                    <a:pt x="36" y="114"/>
                  </a:lnTo>
                  <a:lnTo>
                    <a:pt x="36" y="112"/>
                  </a:lnTo>
                  <a:lnTo>
                    <a:pt x="36" y="111"/>
                  </a:lnTo>
                  <a:lnTo>
                    <a:pt x="36" y="107"/>
                  </a:lnTo>
                  <a:lnTo>
                    <a:pt x="38" y="105"/>
                  </a:lnTo>
                  <a:lnTo>
                    <a:pt x="38" y="103"/>
                  </a:lnTo>
                  <a:lnTo>
                    <a:pt x="38" y="101"/>
                  </a:lnTo>
                  <a:lnTo>
                    <a:pt x="40" y="99"/>
                  </a:lnTo>
                  <a:lnTo>
                    <a:pt x="40" y="95"/>
                  </a:lnTo>
                  <a:lnTo>
                    <a:pt x="40" y="93"/>
                  </a:lnTo>
                  <a:lnTo>
                    <a:pt x="40" y="92"/>
                  </a:lnTo>
                  <a:lnTo>
                    <a:pt x="42" y="88"/>
                  </a:lnTo>
                  <a:lnTo>
                    <a:pt x="42" y="86"/>
                  </a:lnTo>
                  <a:lnTo>
                    <a:pt x="23" y="84"/>
                  </a:lnTo>
                  <a:lnTo>
                    <a:pt x="23" y="86"/>
                  </a:lnTo>
                  <a:lnTo>
                    <a:pt x="23" y="88"/>
                  </a:lnTo>
                  <a:lnTo>
                    <a:pt x="23" y="90"/>
                  </a:lnTo>
                  <a:lnTo>
                    <a:pt x="23" y="92"/>
                  </a:lnTo>
                  <a:lnTo>
                    <a:pt x="23" y="93"/>
                  </a:lnTo>
                  <a:lnTo>
                    <a:pt x="23" y="95"/>
                  </a:lnTo>
                  <a:lnTo>
                    <a:pt x="21" y="97"/>
                  </a:lnTo>
                  <a:lnTo>
                    <a:pt x="21" y="99"/>
                  </a:lnTo>
                  <a:lnTo>
                    <a:pt x="21" y="101"/>
                  </a:lnTo>
                  <a:lnTo>
                    <a:pt x="21" y="103"/>
                  </a:lnTo>
                  <a:lnTo>
                    <a:pt x="21" y="105"/>
                  </a:lnTo>
                  <a:lnTo>
                    <a:pt x="19" y="105"/>
                  </a:lnTo>
                  <a:lnTo>
                    <a:pt x="19" y="107"/>
                  </a:lnTo>
                  <a:lnTo>
                    <a:pt x="19" y="109"/>
                  </a:lnTo>
                  <a:lnTo>
                    <a:pt x="19" y="111"/>
                  </a:lnTo>
                  <a:lnTo>
                    <a:pt x="17" y="111"/>
                  </a:lnTo>
                  <a:lnTo>
                    <a:pt x="17" y="112"/>
                  </a:lnTo>
                  <a:lnTo>
                    <a:pt x="17" y="114"/>
                  </a:lnTo>
                  <a:lnTo>
                    <a:pt x="15" y="116"/>
                  </a:lnTo>
                  <a:close/>
                  <a:moveTo>
                    <a:pt x="143" y="42"/>
                  </a:moveTo>
                  <a:lnTo>
                    <a:pt x="143" y="44"/>
                  </a:lnTo>
                  <a:lnTo>
                    <a:pt x="143" y="46"/>
                  </a:lnTo>
                  <a:lnTo>
                    <a:pt x="143" y="48"/>
                  </a:lnTo>
                  <a:lnTo>
                    <a:pt x="145" y="50"/>
                  </a:lnTo>
                  <a:lnTo>
                    <a:pt x="145" y="52"/>
                  </a:lnTo>
                  <a:lnTo>
                    <a:pt x="145" y="54"/>
                  </a:lnTo>
                  <a:lnTo>
                    <a:pt x="147" y="55"/>
                  </a:lnTo>
                  <a:lnTo>
                    <a:pt x="147" y="57"/>
                  </a:lnTo>
                  <a:lnTo>
                    <a:pt x="147" y="59"/>
                  </a:lnTo>
                  <a:lnTo>
                    <a:pt x="149" y="59"/>
                  </a:lnTo>
                  <a:lnTo>
                    <a:pt x="149" y="61"/>
                  </a:lnTo>
                  <a:lnTo>
                    <a:pt x="149" y="63"/>
                  </a:lnTo>
                  <a:lnTo>
                    <a:pt x="152" y="65"/>
                  </a:lnTo>
                  <a:lnTo>
                    <a:pt x="152" y="67"/>
                  </a:lnTo>
                  <a:lnTo>
                    <a:pt x="154" y="67"/>
                  </a:lnTo>
                  <a:lnTo>
                    <a:pt x="154" y="69"/>
                  </a:lnTo>
                  <a:lnTo>
                    <a:pt x="154" y="71"/>
                  </a:lnTo>
                  <a:lnTo>
                    <a:pt x="156" y="71"/>
                  </a:lnTo>
                  <a:lnTo>
                    <a:pt x="156" y="73"/>
                  </a:lnTo>
                  <a:lnTo>
                    <a:pt x="158" y="74"/>
                  </a:lnTo>
                  <a:lnTo>
                    <a:pt x="158" y="76"/>
                  </a:lnTo>
                  <a:lnTo>
                    <a:pt x="160" y="76"/>
                  </a:lnTo>
                  <a:lnTo>
                    <a:pt x="172" y="73"/>
                  </a:lnTo>
                  <a:lnTo>
                    <a:pt x="172" y="71"/>
                  </a:lnTo>
                  <a:lnTo>
                    <a:pt x="170" y="69"/>
                  </a:lnTo>
                  <a:lnTo>
                    <a:pt x="170" y="67"/>
                  </a:lnTo>
                  <a:lnTo>
                    <a:pt x="168" y="67"/>
                  </a:lnTo>
                  <a:lnTo>
                    <a:pt x="168" y="65"/>
                  </a:lnTo>
                  <a:lnTo>
                    <a:pt x="166" y="63"/>
                  </a:lnTo>
                  <a:lnTo>
                    <a:pt x="166" y="61"/>
                  </a:lnTo>
                  <a:lnTo>
                    <a:pt x="164" y="61"/>
                  </a:lnTo>
                  <a:lnTo>
                    <a:pt x="164" y="59"/>
                  </a:lnTo>
                  <a:lnTo>
                    <a:pt x="162" y="57"/>
                  </a:lnTo>
                  <a:lnTo>
                    <a:pt x="162" y="55"/>
                  </a:lnTo>
                  <a:lnTo>
                    <a:pt x="160" y="54"/>
                  </a:lnTo>
                  <a:lnTo>
                    <a:pt x="160" y="52"/>
                  </a:lnTo>
                  <a:lnTo>
                    <a:pt x="160" y="50"/>
                  </a:lnTo>
                  <a:lnTo>
                    <a:pt x="158" y="48"/>
                  </a:lnTo>
                  <a:lnTo>
                    <a:pt x="158" y="46"/>
                  </a:lnTo>
                  <a:lnTo>
                    <a:pt x="158" y="44"/>
                  </a:lnTo>
                  <a:lnTo>
                    <a:pt x="156" y="42"/>
                  </a:lnTo>
                  <a:lnTo>
                    <a:pt x="156" y="40"/>
                  </a:lnTo>
                  <a:lnTo>
                    <a:pt x="158" y="40"/>
                  </a:lnTo>
                  <a:lnTo>
                    <a:pt x="160" y="40"/>
                  </a:lnTo>
                  <a:lnTo>
                    <a:pt x="162" y="38"/>
                  </a:lnTo>
                  <a:lnTo>
                    <a:pt x="164" y="38"/>
                  </a:lnTo>
                  <a:lnTo>
                    <a:pt x="166" y="38"/>
                  </a:lnTo>
                  <a:lnTo>
                    <a:pt x="158" y="25"/>
                  </a:lnTo>
                  <a:lnTo>
                    <a:pt x="158" y="27"/>
                  </a:lnTo>
                  <a:lnTo>
                    <a:pt x="156" y="27"/>
                  </a:lnTo>
                  <a:lnTo>
                    <a:pt x="154" y="27"/>
                  </a:lnTo>
                  <a:lnTo>
                    <a:pt x="152" y="27"/>
                  </a:lnTo>
                  <a:lnTo>
                    <a:pt x="149" y="29"/>
                  </a:lnTo>
                  <a:lnTo>
                    <a:pt x="147" y="29"/>
                  </a:lnTo>
                  <a:lnTo>
                    <a:pt x="145" y="29"/>
                  </a:lnTo>
                  <a:lnTo>
                    <a:pt x="143" y="29"/>
                  </a:lnTo>
                  <a:lnTo>
                    <a:pt x="141" y="29"/>
                  </a:lnTo>
                  <a:lnTo>
                    <a:pt x="139" y="31"/>
                  </a:lnTo>
                  <a:lnTo>
                    <a:pt x="137" y="31"/>
                  </a:lnTo>
                  <a:lnTo>
                    <a:pt x="135" y="31"/>
                  </a:lnTo>
                  <a:lnTo>
                    <a:pt x="133" y="31"/>
                  </a:lnTo>
                  <a:lnTo>
                    <a:pt x="131" y="31"/>
                  </a:lnTo>
                  <a:lnTo>
                    <a:pt x="129" y="31"/>
                  </a:lnTo>
                  <a:lnTo>
                    <a:pt x="127" y="31"/>
                  </a:lnTo>
                  <a:lnTo>
                    <a:pt x="125" y="31"/>
                  </a:lnTo>
                  <a:lnTo>
                    <a:pt x="116" y="23"/>
                  </a:lnTo>
                  <a:lnTo>
                    <a:pt x="166" y="23"/>
                  </a:lnTo>
                  <a:lnTo>
                    <a:pt x="166" y="8"/>
                  </a:lnTo>
                  <a:lnTo>
                    <a:pt x="112" y="8"/>
                  </a:lnTo>
                  <a:lnTo>
                    <a:pt x="112" y="2"/>
                  </a:lnTo>
                  <a:lnTo>
                    <a:pt x="94" y="2"/>
                  </a:lnTo>
                  <a:lnTo>
                    <a:pt x="94" y="8"/>
                  </a:lnTo>
                  <a:lnTo>
                    <a:pt x="44" y="8"/>
                  </a:lnTo>
                  <a:lnTo>
                    <a:pt x="44" y="23"/>
                  </a:lnTo>
                  <a:lnTo>
                    <a:pt x="89" y="23"/>
                  </a:lnTo>
                  <a:lnTo>
                    <a:pt x="79" y="29"/>
                  </a:lnTo>
                  <a:lnTo>
                    <a:pt x="79" y="31"/>
                  </a:lnTo>
                  <a:lnTo>
                    <a:pt x="81" y="31"/>
                  </a:lnTo>
                  <a:lnTo>
                    <a:pt x="81" y="33"/>
                  </a:lnTo>
                  <a:lnTo>
                    <a:pt x="83" y="33"/>
                  </a:lnTo>
                  <a:lnTo>
                    <a:pt x="81" y="33"/>
                  </a:lnTo>
                  <a:lnTo>
                    <a:pt x="38" y="33"/>
                  </a:lnTo>
                  <a:lnTo>
                    <a:pt x="38" y="46"/>
                  </a:lnTo>
                  <a:lnTo>
                    <a:pt x="48" y="46"/>
                  </a:lnTo>
                  <a:lnTo>
                    <a:pt x="48" y="48"/>
                  </a:lnTo>
                  <a:lnTo>
                    <a:pt x="46" y="48"/>
                  </a:lnTo>
                  <a:lnTo>
                    <a:pt x="46" y="50"/>
                  </a:lnTo>
                  <a:lnTo>
                    <a:pt x="46" y="52"/>
                  </a:lnTo>
                  <a:lnTo>
                    <a:pt x="44" y="52"/>
                  </a:lnTo>
                  <a:lnTo>
                    <a:pt x="44" y="54"/>
                  </a:lnTo>
                  <a:lnTo>
                    <a:pt x="44" y="55"/>
                  </a:lnTo>
                  <a:lnTo>
                    <a:pt x="44" y="57"/>
                  </a:lnTo>
                  <a:lnTo>
                    <a:pt x="42" y="57"/>
                  </a:lnTo>
                  <a:lnTo>
                    <a:pt x="42" y="59"/>
                  </a:lnTo>
                  <a:lnTo>
                    <a:pt x="40" y="61"/>
                  </a:lnTo>
                  <a:lnTo>
                    <a:pt x="40" y="63"/>
                  </a:lnTo>
                  <a:lnTo>
                    <a:pt x="38" y="65"/>
                  </a:lnTo>
                  <a:lnTo>
                    <a:pt x="38" y="67"/>
                  </a:lnTo>
                  <a:lnTo>
                    <a:pt x="36" y="67"/>
                  </a:lnTo>
                  <a:lnTo>
                    <a:pt x="36" y="69"/>
                  </a:lnTo>
                  <a:lnTo>
                    <a:pt x="33" y="71"/>
                  </a:lnTo>
                  <a:lnTo>
                    <a:pt x="48" y="76"/>
                  </a:lnTo>
                  <a:lnTo>
                    <a:pt x="48" y="74"/>
                  </a:lnTo>
                  <a:lnTo>
                    <a:pt x="50" y="73"/>
                  </a:lnTo>
                  <a:lnTo>
                    <a:pt x="50" y="71"/>
                  </a:lnTo>
                  <a:lnTo>
                    <a:pt x="52" y="71"/>
                  </a:lnTo>
                  <a:lnTo>
                    <a:pt x="52" y="69"/>
                  </a:lnTo>
                  <a:lnTo>
                    <a:pt x="52" y="67"/>
                  </a:lnTo>
                  <a:lnTo>
                    <a:pt x="54" y="67"/>
                  </a:lnTo>
                  <a:lnTo>
                    <a:pt x="54" y="65"/>
                  </a:lnTo>
                  <a:lnTo>
                    <a:pt x="54" y="63"/>
                  </a:lnTo>
                  <a:lnTo>
                    <a:pt x="56" y="63"/>
                  </a:lnTo>
                  <a:lnTo>
                    <a:pt x="56" y="61"/>
                  </a:lnTo>
                  <a:lnTo>
                    <a:pt x="56" y="59"/>
                  </a:lnTo>
                  <a:lnTo>
                    <a:pt x="58" y="59"/>
                  </a:lnTo>
                  <a:lnTo>
                    <a:pt x="58" y="57"/>
                  </a:lnTo>
                  <a:lnTo>
                    <a:pt x="58" y="55"/>
                  </a:lnTo>
                  <a:lnTo>
                    <a:pt x="60" y="54"/>
                  </a:lnTo>
                  <a:lnTo>
                    <a:pt x="60" y="52"/>
                  </a:lnTo>
                  <a:lnTo>
                    <a:pt x="60" y="50"/>
                  </a:lnTo>
                  <a:lnTo>
                    <a:pt x="62" y="48"/>
                  </a:lnTo>
                  <a:lnTo>
                    <a:pt x="62" y="46"/>
                  </a:lnTo>
                  <a:lnTo>
                    <a:pt x="69" y="46"/>
                  </a:lnTo>
                  <a:lnTo>
                    <a:pt x="71" y="46"/>
                  </a:lnTo>
                  <a:lnTo>
                    <a:pt x="71" y="48"/>
                  </a:lnTo>
                  <a:lnTo>
                    <a:pt x="71" y="50"/>
                  </a:lnTo>
                  <a:lnTo>
                    <a:pt x="71" y="52"/>
                  </a:lnTo>
                  <a:lnTo>
                    <a:pt x="71" y="54"/>
                  </a:lnTo>
                  <a:lnTo>
                    <a:pt x="71" y="55"/>
                  </a:lnTo>
                  <a:lnTo>
                    <a:pt x="71" y="57"/>
                  </a:lnTo>
                  <a:lnTo>
                    <a:pt x="71" y="59"/>
                  </a:lnTo>
                  <a:lnTo>
                    <a:pt x="71" y="61"/>
                  </a:lnTo>
                  <a:lnTo>
                    <a:pt x="71" y="63"/>
                  </a:lnTo>
                  <a:lnTo>
                    <a:pt x="69" y="63"/>
                  </a:lnTo>
                  <a:lnTo>
                    <a:pt x="69" y="65"/>
                  </a:lnTo>
                  <a:lnTo>
                    <a:pt x="67" y="65"/>
                  </a:lnTo>
                  <a:lnTo>
                    <a:pt x="65" y="65"/>
                  </a:lnTo>
                  <a:lnTo>
                    <a:pt x="65" y="63"/>
                  </a:lnTo>
                  <a:lnTo>
                    <a:pt x="62" y="63"/>
                  </a:lnTo>
                  <a:lnTo>
                    <a:pt x="60" y="63"/>
                  </a:lnTo>
                  <a:lnTo>
                    <a:pt x="58" y="63"/>
                  </a:lnTo>
                  <a:lnTo>
                    <a:pt x="56" y="61"/>
                  </a:lnTo>
                  <a:lnTo>
                    <a:pt x="58" y="78"/>
                  </a:lnTo>
                  <a:lnTo>
                    <a:pt x="60" y="78"/>
                  </a:lnTo>
                  <a:lnTo>
                    <a:pt x="62" y="78"/>
                  </a:lnTo>
                  <a:lnTo>
                    <a:pt x="65" y="78"/>
                  </a:lnTo>
                  <a:lnTo>
                    <a:pt x="67" y="78"/>
                  </a:lnTo>
                  <a:lnTo>
                    <a:pt x="69" y="78"/>
                  </a:lnTo>
                  <a:lnTo>
                    <a:pt x="71" y="78"/>
                  </a:lnTo>
                  <a:lnTo>
                    <a:pt x="73" y="78"/>
                  </a:lnTo>
                  <a:lnTo>
                    <a:pt x="75" y="78"/>
                  </a:lnTo>
                  <a:lnTo>
                    <a:pt x="77" y="78"/>
                  </a:lnTo>
                  <a:lnTo>
                    <a:pt x="77" y="76"/>
                  </a:lnTo>
                  <a:lnTo>
                    <a:pt x="79" y="76"/>
                  </a:lnTo>
                  <a:lnTo>
                    <a:pt x="81" y="76"/>
                  </a:lnTo>
                  <a:lnTo>
                    <a:pt x="81" y="74"/>
                  </a:lnTo>
                  <a:lnTo>
                    <a:pt x="83" y="73"/>
                  </a:lnTo>
                  <a:lnTo>
                    <a:pt x="83" y="71"/>
                  </a:lnTo>
                  <a:lnTo>
                    <a:pt x="83" y="69"/>
                  </a:lnTo>
                  <a:lnTo>
                    <a:pt x="85" y="69"/>
                  </a:lnTo>
                  <a:lnTo>
                    <a:pt x="85" y="67"/>
                  </a:lnTo>
                  <a:lnTo>
                    <a:pt x="85" y="65"/>
                  </a:lnTo>
                  <a:lnTo>
                    <a:pt x="85" y="63"/>
                  </a:lnTo>
                  <a:lnTo>
                    <a:pt x="85" y="61"/>
                  </a:lnTo>
                  <a:lnTo>
                    <a:pt x="85" y="59"/>
                  </a:lnTo>
                  <a:lnTo>
                    <a:pt x="85" y="57"/>
                  </a:lnTo>
                  <a:lnTo>
                    <a:pt x="85" y="55"/>
                  </a:lnTo>
                  <a:lnTo>
                    <a:pt x="85" y="54"/>
                  </a:lnTo>
                  <a:lnTo>
                    <a:pt x="85" y="52"/>
                  </a:lnTo>
                  <a:lnTo>
                    <a:pt x="85" y="50"/>
                  </a:lnTo>
                  <a:lnTo>
                    <a:pt x="85" y="48"/>
                  </a:lnTo>
                  <a:lnTo>
                    <a:pt x="85" y="46"/>
                  </a:lnTo>
                  <a:lnTo>
                    <a:pt x="85" y="44"/>
                  </a:lnTo>
                  <a:lnTo>
                    <a:pt x="85" y="42"/>
                  </a:lnTo>
                  <a:lnTo>
                    <a:pt x="85" y="40"/>
                  </a:lnTo>
                  <a:lnTo>
                    <a:pt x="85" y="38"/>
                  </a:lnTo>
                  <a:lnTo>
                    <a:pt x="85" y="37"/>
                  </a:lnTo>
                  <a:lnTo>
                    <a:pt x="87" y="37"/>
                  </a:lnTo>
                  <a:lnTo>
                    <a:pt x="87" y="38"/>
                  </a:lnTo>
                  <a:lnTo>
                    <a:pt x="89" y="38"/>
                  </a:lnTo>
                  <a:lnTo>
                    <a:pt x="89" y="40"/>
                  </a:lnTo>
                  <a:lnTo>
                    <a:pt x="89" y="42"/>
                  </a:lnTo>
                  <a:lnTo>
                    <a:pt x="91" y="42"/>
                  </a:lnTo>
                  <a:lnTo>
                    <a:pt x="91" y="44"/>
                  </a:lnTo>
                  <a:lnTo>
                    <a:pt x="94" y="44"/>
                  </a:lnTo>
                  <a:lnTo>
                    <a:pt x="94" y="46"/>
                  </a:lnTo>
                  <a:lnTo>
                    <a:pt x="94" y="80"/>
                  </a:lnTo>
                  <a:lnTo>
                    <a:pt x="110" y="80"/>
                  </a:lnTo>
                  <a:lnTo>
                    <a:pt x="110" y="46"/>
                  </a:lnTo>
                  <a:lnTo>
                    <a:pt x="110" y="44"/>
                  </a:lnTo>
                  <a:lnTo>
                    <a:pt x="112" y="44"/>
                  </a:lnTo>
                  <a:lnTo>
                    <a:pt x="112" y="42"/>
                  </a:lnTo>
                  <a:lnTo>
                    <a:pt x="114" y="40"/>
                  </a:lnTo>
                  <a:lnTo>
                    <a:pt x="116" y="38"/>
                  </a:lnTo>
                  <a:lnTo>
                    <a:pt x="118" y="38"/>
                  </a:lnTo>
                  <a:lnTo>
                    <a:pt x="118" y="37"/>
                  </a:lnTo>
                  <a:lnTo>
                    <a:pt x="120" y="35"/>
                  </a:lnTo>
                  <a:lnTo>
                    <a:pt x="123" y="33"/>
                  </a:lnTo>
                  <a:lnTo>
                    <a:pt x="123" y="35"/>
                  </a:lnTo>
                  <a:lnTo>
                    <a:pt x="123" y="67"/>
                  </a:lnTo>
                  <a:lnTo>
                    <a:pt x="120" y="67"/>
                  </a:lnTo>
                  <a:lnTo>
                    <a:pt x="118" y="67"/>
                  </a:lnTo>
                  <a:lnTo>
                    <a:pt x="116" y="67"/>
                  </a:lnTo>
                  <a:lnTo>
                    <a:pt x="116" y="69"/>
                  </a:lnTo>
                  <a:lnTo>
                    <a:pt x="114" y="69"/>
                  </a:lnTo>
                  <a:lnTo>
                    <a:pt x="118" y="80"/>
                  </a:lnTo>
                  <a:lnTo>
                    <a:pt x="120" y="80"/>
                  </a:lnTo>
                  <a:lnTo>
                    <a:pt x="123" y="80"/>
                  </a:lnTo>
                  <a:lnTo>
                    <a:pt x="125" y="80"/>
                  </a:lnTo>
                  <a:lnTo>
                    <a:pt x="127" y="78"/>
                  </a:lnTo>
                  <a:lnTo>
                    <a:pt x="129" y="78"/>
                  </a:lnTo>
                  <a:lnTo>
                    <a:pt x="131" y="78"/>
                  </a:lnTo>
                  <a:lnTo>
                    <a:pt x="133" y="78"/>
                  </a:lnTo>
                  <a:lnTo>
                    <a:pt x="133" y="76"/>
                  </a:lnTo>
                  <a:lnTo>
                    <a:pt x="135" y="76"/>
                  </a:lnTo>
                  <a:lnTo>
                    <a:pt x="137" y="76"/>
                  </a:lnTo>
                  <a:lnTo>
                    <a:pt x="139" y="76"/>
                  </a:lnTo>
                  <a:lnTo>
                    <a:pt x="139" y="74"/>
                  </a:lnTo>
                  <a:lnTo>
                    <a:pt x="141" y="74"/>
                  </a:lnTo>
                  <a:lnTo>
                    <a:pt x="143" y="74"/>
                  </a:lnTo>
                  <a:lnTo>
                    <a:pt x="145" y="73"/>
                  </a:lnTo>
                  <a:lnTo>
                    <a:pt x="147" y="73"/>
                  </a:lnTo>
                  <a:lnTo>
                    <a:pt x="149" y="73"/>
                  </a:lnTo>
                  <a:lnTo>
                    <a:pt x="149" y="71"/>
                  </a:lnTo>
                  <a:lnTo>
                    <a:pt x="145" y="59"/>
                  </a:lnTo>
                  <a:lnTo>
                    <a:pt x="143" y="59"/>
                  </a:lnTo>
                  <a:lnTo>
                    <a:pt x="141" y="61"/>
                  </a:lnTo>
                  <a:lnTo>
                    <a:pt x="139" y="61"/>
                  </a:lnTo>
                  <a:lnTo>
                    <a:pt x="137" y="61"/>
                  </a:lnTo>
                  <a:lnTo>
                    <a:pt x="137" y="63"/>
                  </a:lnTo>
                  <a:lnTo>
                    <a:pt x="137" y="44"/>
                  </a:lnTo>
                  <a:lnTo>
                    <a:pt x="137" y="42"/>
                  </a:lnTo>
                  <a:lnTo>
                    <a:pt x="139" y="42"/>
                  </a:lnTo>
                  <a:lnTo>
                    <a:pt x="141" y="42"/>
                  </a:lnTo>
                  <a:lnTo>
                    <a:pt x="143" y="42"/>
                  </a:lnTo>
                  <a:close/>
                  <a:moveTo>
                    <a:pt x="106" y="29"/>
                  </a:moveTo>
                  <a:lnTo>
                    <a:pt x="106" y="31"/>
                  </a:lnTo>
                  <a:lnTo>
                    <a:pt x="104" y="31"/>
                  </a:lnTo>
                  <a:lnTo>
                    <a:pt x="104" y="33"/>
                  </a:lnTo>
                  <a:lnTo>
                    <a:pt x="102" y="33"/>
                  </a:lnTo>
                  <a:lnTo>
                    <a:pt x="102" y="35"/>
                  </a:lnTo>
                  <a:lnTo>
                    <a:pt x="102" y="33"/>
                  </a:lnTo>
                  <a:lnTo>
                    <a:pt x="100" y="33"/>
                  </a:lnTo>
                  <a:lnTo>
                    <a:pt x="100" y="31"/>
                  </a:lnTo>
                  <a:lnTo>
                    <a:pt x="100" y="29"/>
                  </a:lnTo>
                  <a:lnTo>
                    <a:pt x="98" y="29"/>
                  </a:lnTo>
                  <a:lnTo>
                    <a:pt x="98" y="27"/>
                  </a:lnTo>
                  <a:lnTo>
                    <a:pt x="96" y="27"/>
                  </a:lnTo>
                  <a:lnTo>
                    <a:pt x="96" y="25"/>
                  </a:lnTo>
                  <a:lnTo>
                    <a:pt x="94" y="25"/>
                  </a:lnTo>
                  <a:lnTo>
                    <a:pt x="94" y="23"/>
                  </a:lnTo>
                  <a:lnTo>
                    <a:pt x="91" y="23"/>
                  </a:lnTo>
                  <a:lnTo>
                    <a:pt x="112" y="23"/>
                  </a:lnTo>
                  <a:lnTo>
                    <a:pt x="110" y="23"/>
                  </a:lnTo>
                  <a:lnTo>
                    <a:pt x="110" y="25"/>
                  </a:lnTo>
                  <a:lnTo>
                    <a:pt x="110" y="27"/>
                  </a:lnTo>
                  <a:lnTo>
                    <a:pt x="108" y="27"/>
                  </a:lnTo>
                  <a:lnTo>
                    <a:pt x="108" y="29"/>
                  </a:lnTo>
                  <a:lnTo>
                    <a:pt x="106" y="29"/>
                  </a:lnTo>
                  <a:close/>
                  <a:moveTo>
                    <a:pt x="139" y="126"/>
                  </a:moveTo>
                  <a:lnTo>
                    <a:pt x="139" y="150"/>
                  </a:lnTo>
                  <a:lnTo>
                    <a:pt x="156" y="150"/>
                  </a:lnTo>
                  <a:lnTo>
                    <a:pt x="156" y="78"/>
                  </a:lnTo>
                  <a:lnTo>
                    <a:pt x="139" y="78"/>
                  </a:lnTo>
                  <a:lnTo>
                    <a:pt x="139" y="88"/>
                  </a:lnTo>
                  <a:lnTo>
                    <a:pt x="67" y="88"/>
                  </a:lnTo>
                  <a:lnTo>
                    <a:pt x="67" y="82"/>
                  </a:lnTo>
                  <a:lnTo>
                    <a:pt x="50" y="82"/>
                  </a:lnTo>
                  <a:lnTo>
                    <a:pt x="50" y="103"/>
                  </a:lnTo>
                  <a:lnTo>
                    <a:pt x="50" y="105"/>
                  </a:lnTo>
                  <a:lnTo>
                    <a:pt x="50" y="107"/>
                  </a:lnTo>
                  <a:lnTo>
                    <a:pt x="50" y="109"/>
                  </a:lnTo>
                  <a:lnTo>
                    <a:pt x="50" y="111"/>
                  </a:lnTo>
                  <a:lnTo>
                    <a:pt x="48" y="112"/>
                  </a:lnTo>
                  <a:lnTo>
                    <a:pt x="48" y="114"/>
                  </a:lnTo>
                  <a:lnTo>
                    <a:pt x="48" y="116"/>
                  </a:lnTo>
                  <a:lnTo>
                    <a:pt x="48" y="118"/>
                  </a:lnTo>
                  <a:lnTo>
                    <a:pt x="48" y="120"/>
                  </a:lnTo>
                  <a:lnTo>
                    <a:pt x="48" y="122"/>
                  </a:lnTo>
                  <a:lnTo>
                    <a:pt x="46" y="124"/>
                  </a:lnTo>
                  <a:lnTo>
                    <a:pt x="46" y="126"/>
                  </a:lnTo>
                  <a:lnTo>
                    <a:pt x="46" y="128"/>
                  </a:lnTo>
                  <a:lnTo>
                    <a:pt x="44" y="128"/>
                  </a:lnTo>
                  <a:lnTo>
                    <a:pt x="44" y="129"/>
                  </a:lnTo>
                  <a:lnTo>
                    <a:pt x="44" y="131"/>
                  </a:lnTo>
                  <a:lnTo>
                    <a:pt x="42" y="133"/>
                  </a:lnTo>
                  <a:lnTo>
                    <a:pt x="40" y="135"/>
                  </a:lnTo>
                  <a:lnTo>
                    <a:pt x="40" y="137"/>
                  </a:lnTo>
                  <a:lnTo>
                    <a:pt x="38" y="137"/>
                  </a:lnTo>
                  <a:lnTo>
                    <a:pt x="38" y="139"/>
                  </a:lnTo>
                  <a:lnTo>
                    <a:pt x="36" y="139"/>
                  </a:lnTo>
                  <a:lnTo>
                    <a:pt x="36" y="141"/>
                  </a:lnTo>
                  <a:lnTo>
                    <a:pt x="33" y="141"/>
                  </a:lnTo>
                  <a:lnTo>
                    <a:pt x="31" y="143"/>
                  </a:lnTo>
                  <a:lnTo>
                    <a:pt x="46" y="152"/>
                  </a:lnTo>
                  <a:lnTo>
                    <a:pt x="48" y="152"/>
                  </a:lnTo>
                  <a:lnTo>
                    <a:pt x="48" y="150"/>
                  </a:lnTo>
                  <a:lnTo>
                    <a:pt x="50" y="150"/>
                  </a:lnTo>
                  <a:lnTo>
                    <a:pt x="50" y="148"/>
                  </a:lnTo>
                  <a:lnTo>
                    <a:pt x="52" y="148"/>
                  </a:lnTo>
                  <a:lnTo>
                    <a:pt x="52" y="147"/>
                  </a:lnTo>
                  <a:lnTo>
                    <a:pt x="54" y="147"/>
                  </a:lnTo>
                  <a:lnTo>
                    <a:pt x="54" y="145"/>
                  </a:lnTo>
                  <a:lnTo>
                    <a:pt x="56" y="143"/>
                  </a:lnTo>
                  <a:lnTo>
                    <a:pt x="56" y="141"/>
                  </a:lnTo>
                  <a:lnTo>
                    <a:pt x="58" y="141"/>
                  </a:lnTo>
                  <a:lnTo>
                    <a:pt x="58" y="139"/>
                  </a:lnTo>
                  <a:lnTo>
                    <a:pt x="58" y="137"/>
                  </a:lnTo>
                  <a:lnTo>
                    <a:pt x="60" y="137"/>
                  </a:lnTo>
                  <a:lnTo>
                    <a:pt x="60" y="135"/>
                  </a:lnTo>
                  <a:lnTo>
                    <a:pt x="60" y="133"/>
                  </a:lnTo>
                  <a:lnTo>
                    <a:pt x="62" y="131"/>
                  </a:lnTo>
                  <a:lnTo>
                    <a:pt x="62" y="129"/>
                  </a:lnTo>
                  <a:lnTo>
                    <a:pt x="62" y="128"/>
                  </a:lnTo>
                  <a:lnTo>
                    <a:pt x="65" y="128"/>
                  </a:lnTo>
                  <a:lnTo>
                    <a:pt x="65" y="126"/>
                  </a:lnTo>
                  <a:lnTo>
                    <a:pt x="139" y="126"/>
                  </a:lnTo>
                  <a:close/>
                  <a:moveTo>
                    <a:pt x="139" y="112"/>
                  </a:moveTo>
                  <a:lnTo>
                    <a:pt x="67" y="112"/>
                  </a:lnTo>
                  <a:lnTo>
                    <a:pt x="67" y="111"/>
                  </a:lnTo>
                  <a:lnTo>
                    <a:pt x="67" y="109"/>
                  </a:lnTo>
                  <a:lnTo>
                    <a:pt x="67" y="107"/>
                  </a:lnTo>
                  <a:lnTo>
                    <a:pt x="67" y="105"/>
                  </a:lnTo>
                  <a:lnTo>
                    <a:pt x="67" y="103"/>
                  </a:lnTo>
                  <a:lnTo>
                    <a:pt x="67" y="101"/>
                  </a:lnTo>
                  <a:lnTo>
                    <a:pt x="139" y="101"/>
                  </a:lnTo>
                  <a:lnTo>
                    <a:pt x="139" y="11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zh-TW" altLang="en-US" sz="3200">
                <a:solidFill>
                  <a:prstClr val="black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21" name="Freeform 23"/>
            <p:cNvSpPr>
              <a:spLocks noEditPoints="1"/>
            </p:cNvSpPr>
            <p:nvPr/>
          </p:nvSpPr>
          <p:spPr bwMode="auto">
            <a:xfrm>
              <a:off x="661" y="212"/>
              <a:ext cx="164" cy="146"/>
            </a:xfrm>
            <a:custGeom>
              <a:avLst/>
              <a:gdLst>
                <a:gd name="T0" fmla="*/ 373 w 163"/>
                <a:gd name="T1" fmla="*/ 27 h 148"/>
                <a:gd name="T2" fmla="*/ 37 w 163"/>
                <a:gd name="T3" fmla="*/ 0 h 148"/>
                <a:gd name="T4" fmla="*/ 12 w 163"/>
                <a:gd name="T5" fmla="*/ 35 h 148"/>
                <a:gd name="T6" fmla="*/ 14 w 163"/>
                <a:gd name="T7" fmla="*/ 37 h 148"/>
                <a:gd name="T8" fmla="*/ 16 w 163"/>
                <a:gd name="T9" fmla="*/ 37 h 148"/>
                <a:gd name="T10" fmla="*/ 18 w 163"/>
                <a:gd name="T11" fmla="*/ 37 h 148"/>
                <a:gd name="T12" fmla="*/ 35 w 163"/>
                <a:gd name="T13" fmla="*/ 37 h 148"/>
                <a:gd name="T14" fmla="*/ 33 w 163"/>
                <a:gd name="T15" fmla="*/ 37 h 148"/>
                <a:gd name="T16" fmla="*/ 31 w 163"/>
                <a:gd name="T17" fmla="*/ 37 h 148"/>
                <a:gd name="T18" fmla="*/ 29 w 163"/>
                <a:gd name="T19" fmla="*/ 35 h 148"/>
                <a:gd name="T20" fmla="*/ 27 w 163"/>
                <a:gd name="T21" fmla="*/ 29 h 148"/>
                <a:gd name="T22" fmla="*/ 0 w 163"/>
                <a:gd name="T23" fmla="*/ 37 h 148"/>
                <a:gd name="T24" fmla="*/ 70 w 163"/>
                <a:gd name="T25" fmla="*/ 37 h 148"/>
                <a:gd name="T26" fmla="*/ 72 w 163"/>
                <a:gd name="T27" fmla="*/ 37 h 148"/>
                <a:gd name="T28" fmla="*/ 74 w 163"/>
                <a:gd name="T29" fmla="*/ 37 h 148"/>
                <a:gd name="T30" fmla="*/ 76 w 163"/>
                <a:gd name="T31" fmla="*/ 37 h 148"/>
                <a:gd name="T32" fmla="*/ 78 w 163"/>
                <a:gd name="T33" fmla="*/ 33 h 148"/>
                <a:gd name="T34" fmla="*/ 62 w 163"/>
                <a:gd name="T35" fmla="*/ 31 h 148"/>
                <a:gd name="T36" fmla="*/ 60 w 163"/>
                <a:gd name="T37" fmla="*/ 37 h 148"/>
                <a:gd name="T38" fmla="*/ 58 w 163"/>
                <a:gd name="T39" fmla="*/ 37 h 148"/>
                <a:gd name="T40" fmla="*/ 56 w 163"/>
                <a:gd name="T41" fmla="*/ 37 h 148"/>
                <a:gd name="T42" fmla="*/ 53 w 163"/>
                <a:gd name="T43" fmla="*/ 37 h 148"/>
                <a:gd name="T44" fmla="*/ 68 w 163"/>
                <a:gd name="T45" fmla="*/ 37 h 148"/>
                <a:gd name="T46" fmla="*/ 373 w 163"/>
                <a:gd name="T47" fmla="*/ 37 h 148"/>
                <a:gd name="T48" fmla="*/ 363 w 163"/>
                <a:gd name="T49" fmla="*/ 37 h 148"/>
                <a:gd name="T50" fmla="*/ 6 w 163"/>
                <a:gd name="T51" fmla="*/ 37 h 148"/>
                <a:gd name="T52" fmla="*/ 4 w 163"/>
                <a:gd name="T53" fmla="*/ 37 h 148"/>
                <a:gd name="T54" fmla="*/ 22 w 163"/>
                <a:gd name="T55" fmla="*/ 37 h 148"/>
                <a:gd name="T56" fmla="*/ 66 w 163"/>
                <a:gd name="T57" fmla="*/ 37 h 148"/>
                <a:gd name="T58" fmla="*/ 22 w 163"/>
                <a:gd name="T59" fmla="*/ 37 h 148"/>
                <a:gd name="T60" fmla="*/ 472 w 163"/>
                <a:gd name="T61" fmla="*/ 37 h 148"/>
                <a:gd name="T62" fmla="*/ 484 w 163"/>
                <a:gd name="T63" fmla="*/ 37 h 148"/>
                <a:gd name="T64" fmla="*/ 496 w 163"/>
                <a:gd name="T65" fmla="*/ 37 h 148"/>
                <a:gd name="T66" fmla="*/ 514 w 163"/>
                <a:gd name="T67" fmla="*/ 37 h 148"/>
                <a:gd name="T68" fmla="*/ 523 w 163"/>
                <a:gd name="T69" fmla="*/ 37 h 148"/>
                <a:gd name="T70" fmla="*/ 529 w 163"/>
                <a:gd name="T71" fmla="*/ 37 h 148"/>
                <a:gd name="T72" fmla="*/ 535 w 163"/>
                <a:gd name="T73" fmla="*/ 37 h 148"/>
                <a:gd name="T74" fmla="*/ 535 w 163"/>
                <a:gd name="T75" fmla="*/ 37 h 148"/>
                <a:gd name="T76" fmla="*/ 529 w 163"/>
                <a:gd name="T77" fmla="*/ 37 h 148"/>
                <a:gd name="T78" fmla="*/ 514 w 163"/>
                <a:gd name="T79" fmla="*/ 37 h 148"/>
                <a:gd name="T80" fmla="*/ 490 w 163"/>
                <a:gd name="T81" fmla="*/ 37 h 148"/>
                <a:gd name="T82" fmla="*/ 466 w 163"/>
                <a:gd name="T83" fmla="*/ 37 h 148"/>
                <a:gd name="T84" fmla="*/ 448 w 163"/>
                <a:gd name="T85" fmla="*/ 37 h 148"/>
                <a:gd name="T86" fmla="*/ 454 w 163"/>
                <a:gd name="T87" fmla="*/ 37 h 148"/>
                <a:gd name="T88" fmla="*/ 478 w 163"/>
                <a:gd name="T89" fmla="*/ 37 h 148"/>
                <a:gd name="T90" fmla="*/ 502 w 163"/>
                <a:gd name="T91" fmla="*/ 37 h 148"/>
                <a:gd name="T92" fmla="*/ 529 w 163"/>
                <a:gd name="T93" fmla="*/ 37 h 148"/>
                <a:gd name="T94" fmla="*/ 547 w 163"/>
                <a:gd name="T95" fmla="*/ 37 h 148"/>
                <a:gd name="T96" fmla="*/ 559 w 163"/>
                <a:gd name="T97" fmla="*/ 37 h 148"/>
                <a:gd name="T98" fmla="*/ 571 w 163"/>
                <a:gd name="T99" fmla="*/ 37 h 148"/>
                <a:gd name="T100" fmla="*/ 587 w 163"/>
                <a:gd name="T101" fmla="*/ 37 h 148"/>
                <a:gd name="T102" fmla="*/ 587 w 163"/>
                <a:gd name="T103" fmla="*/ 37 h 148"/>
                <a:gd name="T104" fmla="*/ 587 w 163"/>
                <a:gd name="T105" fmla="*/ 37 h 148"/>
                <a:gd name="T106" fmla="*/ 579 w 163"/>
                <a:gd name="T107" fmla="*/ 37 h 148"/>
                <a:gd name="T108" fmla="*/ 571 w 163"/>
                <a:gd name="T109" fmla="*/ 37 h 148"/>
                <a:gd name="T110" fmla="*/ 565 w 163"/>
                <a:gd name="T111" fmla="*/ 37 h 148"/>
                <a:gd name="T112" fmla="*/ 553 w 163"/>
                <a:gd name="T113" fmla="*/ 37 h 148"/>
                <a:gd name="T114" fmla="*/ 541 w 163"/>
                <a:gd name="T115" fmla="*/ 37 h 148"/>
                <a:gd name="T116" fmla="*/ 529 w 163"/>
                <a:gd name="T117" fmla="*/ 37 h 148"/>
                <a:gd name="T118" fmla="*/ 529 w 163"/>
                <a:gd name="T119" fmla="*/ 37 h 148"/>
                <a:gd name="T120" fmla="*/ 389 w 163"/>
                <a:gd name="T121" fmla="*/ 4 h 148"/>
                <a:gd name="T122" fmla="*/ 427 w 163"/>
                <a:gd name="T123" fmla="*/ 21 h 148"/>
                <a:gd name="T124" fmla="*/ 514 w 163"/>
                <a:gd name="T125" fmla="*/ 19 h 14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63" h="148">
                  <a:moveTo>
                    <a:pt x="37" y="12"/>
                  </a:moveTo>
                  <a:lnTo>
                    <a:pt x="4" y="12"/>
                  </a:lnTo>
                  <a:lnTo>
                    <a:pt x="4" y="27"/>
                  </a:lnTo>
                  <a:lnTo>
                    <a:pt x="87" y="27"/>
                  </a:lnTo>
                  <a:lnTo>
                    <a:pt x="87" y="12"/>
                  </a:lnTo>
                  <a:lnTo>
                    <a:pt x="53" y="12"/>
                  </a:lnTo>
                  <a:lnTo>
                    <a:pt x="53" y="0"/>
                  </a:lnTo>
                  <a:lnTo>
                    <a:pt x="37" y="0"/>
                  </a:lnTo>
                  <a:lnTo>
                    <a:pt x="37" y="12"/>
                  </a:lnTo>
                  <a:close/>
                  <a:moveTo>
                    <a:pt x="10" y="33"/>
                  </a:moveTo>
                  <a:lnTo>
                    <a:pt x="10" y="35"/>
                  </a:lnTo>
                  <a:lnTo>
                    <a:pt x="12" y="35"/>
                  </a:lnTo>
                  <a:lnTo>
                    <a:pt x="12" y="37"/>
                  </a:lnTo>
                  <a:lnTo>
                    <a:pt x="12" y="38"/>
                  </a:lnTo>
                  <a:lnTo>
                    <a:pt x="12" y="40"/>
                  </a:lnTo>
                  <a:lnTo>
                    <a:pt x="14" y="40"/>
                  </a:lnTo>
                  <a:lnTo>
                    <a:pt x="14" y="42"/>
                  </a:lnTo>
                  <a:lnTo>
                    <a:pt x="14" y="44"/>
                  </a:lnTo>
                  <a:lnTo>
                    <a:pt x="14" y="46"/>
                  </a:lnTo>
                  <a:lnTo>
                    <a:pt x="16" y="48"/>
                  </a:lnTo>
                  <a:lnTo>
                    <a:pt x="16" y="50"/>
                  </a:lnTo>
                  <a:lnTo>
                    <a:pt x="16" y="52"/>
                  </a:lnTo>
                  <a:lnTo>
                    <a:pt x="18" y="54"/>
                  </a:lnTo>
                  <a:lnTo>
                    <a:pt x="18" y="55"/>
                  </a:lnTo>
                  <a:lnTo>
                    <a:pt x="18" y="57"/>
                  </a:lnTo>
                  <a:lnTo>
                    <a:pt x="18" y="59"/>
                  </a:lnTo>
                  <a:lnTo>
                    <a:pt x="35" y="55"/>
                  </a:lnTo>
                  <a:lnTo>
                    <a:pt x="35" y="54"/>
                  </a:lnTo>
                  <a:lnTo>
                    <a:pt x="35" y="52"/>
                  </a:lnTo>
                  <a:lnTo>
                    <a:pt x="33" y="50"/>
                  </a:lnTo>
                  <a:lnTo>
                    <a:pt x="33" y="48"/>
                  </a:lnTo>
                  <a:lnTo>
                    <a:pt x="33" y="46"/>
                  </a:lnTo>
                  <a:lnTo>
                    <a:pt x="33" y="44"/>
                  </a:lnTo>
                  <a:lnTo>
                    <a:pt x="31" y="44"/>
                  </a:lnTo>
                  <a:lnTo>
                    <a:pt x="31" y="42"/>
                  </a:lnTo>
                  <a:lnTo>
                    <a:pt x="31" y="40"/>
                  </a:lnTo>
                  <a:lnTo>
                    <a:pt x="31" y="38"/>
                  </a:lnTo>
                  <a:lnTo>
                    <a:pt x="29" y="38"/>
                  </a:lnTo>
                  <a:lnTo>
                    <a:pt x="29" y="37"/>
                  </a:lnTo>
                  <a:lnTo>
                    <a:pt x="29" y="35"/>
                  </a:lnTo>
                  <a:lnTo>
                    <a:pt x="29" y="33"/>
                  </a:lnTo>
                  <a:lnTo>
                    <a:pt x="27" y="33"/>
                  </a:lnTo>
                  <a:lnTo>
                    <a:pt x="27" y="31"/>
                  </a:lnTo>
                  <a:lnTo>
                    <a:pt x="27" y="29"/>
                  </a:lnTo>
                  <a:lnTo>
                    <a:pt x="10" y="33"/>
                  </a:lnTo>
                  <a:close/>
                  <a:moveTo>
                    <a:pt x="51" y="61"/>
                  </a:moveTo>
                  <a:lnTo>
                    <a:pt x="0" y="61"/>
                  </a:lnTo>
                  <a:lnTo>
                    <a:pt x="0" y="76"/>
                  </a:lnTo>
                  <a:lnTo>
                    <a:pt x="89" y="76"/>
                  </a:lnTo>
                  <a:lnTo>
                    <a:pt x="89" y="61"/>
                  </a:lnTo>
                  <a:lnTo>
                    <a:pt x="70" y="61"/>
                  </a:lnTo>
                  <a:lnTo>
                    <a:pt x="70" y="59"/>
                  </a:lnTo>
                  <a:lnTo>
                    <a:pt x="70" y="57"/>
                  </a:lnTo>
                  <a:lnTo>
                    <a:pt x="72" y="55"/>
                  </a:lnTo>
                  <a:lnTo>
                    <a:pt x="72" y="54"/>
                  </a:lnTo>
                  <a:lnTo>
                    <a:pt x="72" y="52"/>
                  </a:lnTo>
                  <a:lnTo>
                    <a:pt x="74" y="50"/>
                  </a:lnTo>
                  <a:lnTo>
                    <a:pt x="74" y="48"/>
                  </a:lnTo>
                  <a:lnTo>
                    <a:pt x="74" y="46"/>
                  </a:lnTo>
                  <a:lnTo>
                    <a:pt x="74" y="44"/>
                  </a:lnTo>
                  <a:lnTo>
                    <a:pt x="76" y="44"/>
                  </a:lnTo>
                  <a:lnTo>
                    <a:pt x="76" y="42"/>
                  </a:lnTo>
                  <a:lnTo>
                    <a:pt x="76" y="40"/>
                  </a:lnTo>
                  <a:lnTo>
                    <a:pt x="76" y="38"/>
                  </a:lnTo>
                  <a:lnTo>
                    <a:pt x="78" y="38"/>
                  </a:lnTo>
                  <a:lnTo>
                    <a:pt x="78" y="37"/>
                  </a:lnTo>
                  <a:lnTo>
                    <a:pt x="78" y="35"/>
                  </a:lnTo>
                  <a:lnTo>
                    <a:pt x="78" y="33"/>
                  </a:lnTo>
                  <a:lnTo>
                    <a:pt x="80" y="33"/>
                  </a:lnTo>
                  <a:lnTo>
                    <a:pt x="64" y="27"/>
                  </a:lnTo>
                  <a:lnTo>
                    <a:pt x="64" y="29"/>
                  </a:lnTo>
                  <a:lnTo>
                    <a:pt x="62" y="31"/>
                  </a:lnTo>
                  <a:lnTo>
                    <a:pt x="62" y="33"/>
                  </a:lnTo>
                  <a:lnTo>
                    <a:pt x="62" y="35"/>
                  </a:lnTo>
                  <a:lnTo>
                    <a:pt x="62" y="37"/>
                  </a:lnTo>
                  <a:lnTo>
                    <a:pt x="60" y="37"/>
                  </a:lnTo>
                  <a:lnTo>
                    <a:pt x="60" y="38"/>
                  </a:lnTo>
                  <a:lnTo>
                    <a:pt x="60" y="40"/>
                  </a:lnTo>
                  <a:lnTo>
                    <a:pt x="60" y="42"/>
                  </a:lnTo>
                  <a:lnTo>
                    <a:pt x="58" y="44"/>
                  </a:lnTo>
                  <a:lnTo>
                    <a:pt x="58" y="46"/>
                  </a:lnTo>
                  <a:lnTo>
                    <a:pt x="58" y="48"/>
                  </a:lnTo>
                  <a:lnTo>
                    <a:pt x="56" y="50"/>
                  </a:lnTo>
                  <a:lnTo>
                    <a:pt x="56" y="52"/>
                  </a:lnTo>
                  <a:lnTo>
                    <a:pt x="56" y="54"/>
                  </a:lnTo>
                  <a:lnTo>
                    <a:pt x="53" y="55"/>
                  </a:lnTo>
                  <a:lnTo>
                    <a:pt x="53" y="57"/>
                  </a:lnTo>
                  <a:lnTo>
                    <a:pt x="53" y="59"/>
                  </a:lnTo>
                  <a:lnTo>
                    <a:pt x="53" y="61"/>
                  </a:lnTo>
                  <a:lnTo>
                    <a:pt x="51" y="61"/>
                  </a:lnTo>
                  <a:close/>
                  <a:moveTo>
                    <a:pt x="22" y="141"/>
                  </a:moveTo>
                  <a:lnTo>
                    <a:pt x="68" y="141"/>
                  </a:lnTo>
                  <a:lnTo>
                    <a:pt x="68" y="148"/>
                  </a:lnTo>
                  <a:lnTo>
                    <a:pt x="87" y="148"/>
                  </a:lnTo>
                  <a:lnTo>
                    <a:pt x="87" y="90"/>
                  </a:lnTo>
                  <a:lnTo>
                    <a:pt x="87" y="88"/>
                  </a:lnTo>
                  <a:lnTo>
                    <a:pt x="87" y="86"/>
                  </a:lnTo>
                  <a:lnTo>
                    <a:pt x="85" y="86"/>
                  </a:lnTo>
                  <a:lnTo>
                    <a:pt x="85" y="84"/>
                  </a:lnTo>
                  <a:lnTo>
                    <a:pt x="82" y="84"/>
                  </a:lnTo>
                  <a:lnTo>
                    <a:pt x="80" y="84"/>
                  </a:lnTo>
                  <a:lnTo>
                    <a:pt x="10" y="84"/>
                  </a:lnTo>
                  <a:lnTo>
                    <a:pt x="8" y="84"/>
                  </a:lnTo>
                  <a:lnTo>
                    <a:pt x="6" y="84"/>
                  </a:lnTo>
                  <a:lnTo>
                    <a:pt x="6" y="86"/>
                  </a:lnTo>
                  <a:lnTo>
                    <a:pt x="4" y="86"/>
                  </a:lnTo>
                  <a:lnTo>
                    <a:pt x="4" y="88"/>
                  </a:lnTo>
                  <a:lnTo>
                    <a:pt x="4" y="90"/>
                  </a:lnTo>
                  <a:lnTo>
                    <a:pt x="4" y="148"/>
                  </a:lnTo>
                  <a:lnTo>
                    <a:pt x="22" y="148"/>
                  </a:lnTo>
                  <a:lnTo>
                    <a:pt x="22" y="141"/>
                  </a:lnTo>
                  <a:close/>
                  <a:moveTo>
                    <a:pt x="22" y="126"/>
                  </a:moveTo>
                  <a:lnTo>
                    <a:pt x="22" y="101"/>
                  </a:lnTo>
                  <a:lnTo>
                    <a:pt x="22" y="99"/>
                  </a:lnTo>
                  <a:lnTo>
                    <a:pt x="24" y="99"/>
                  </a:lnTo>
                  <a:lnTo>
                    <a:pt x="66" y="99"/>
                  </a:lnTo>
                  <a:lnTo>
                    <a:pt x="68" y="99"/>
                  </a:lnTo>
                  <a:lnTo>
                    <a:pt x="68" y="101"/>
                  </a:lnTo>
                  <a:lnTo>
                    <a:pt x="68" y="126"/>
                  </a:lnTo>
                  <a:lnTo>
                    <a:pt x="22" y="126"/>
                  </a:lnTo>
                  <a:close/>
                  <a:moveTo>
                    <a:pt x="140" y="19"/>
                  </a:moveTo>
                  <a:lnTo>
                    <a:pt x="126" y="59"/>
                  </a:lnTo>
                  <a:lnTo>
                    <a:pt x="126" y="61"/>
                  </a:lnTo>
                  <a:lnTo>
                    <a:pt x="126" y="63"/>
                  </a:lnTo>
                  <a:lnTo>
                    <a:pt x="126" y="65"/>
                  </a:lnTo>
                  <a:lnTo>
                    <a:pt x="126" y="67"/>
                  </a:lnTo>
                  <a:lnTo>
                    <a:pt x="128" y="69"/>
                  </a:lnTo>
                  <a:lnTo>
                    <a:pt x="130" y="71"/>
                  </a:lnTo>
                  <a:lnTo>
                    <a:pt x="130" y="73"/>
                  </a:lnTo>
                  <a:lnTo>
                    <a:pt x="132" y="74"/>
                  </a:lnTo>
                  <a:lnTo>
                    <a:pt x="134" y="76"/>
                  </a:lnTo>
                  <a:lnTo>
                    <a:pt x="134" y="78"/>
                  </a:lnTo>
                  <a:lnTo>
                    <a:pt x="136" y="80"/>
                  </a:lnTo>
                  <a:lnTo>
                    <a:pt x="138" y="82"/>
                  </a:lnTo>
                  <a:lnTo>
                    <a:pt x="138" y="84"/>
                  </a:lnTo>
                  <a:lnTo>
                    <a:pt x="140" y="86"/>
                  </a:lnTo>
                  <a:lnTo>
                    <a:pt x="140" y="88"/>
                  </a:lnTo>
                  <a:lnTo>
                    <a:pt x="140" y="90"/>
                  </a:lnTo>
                  <a:lnTo>
                    <a:pt x="143" y="90"/>
                  </a:lnTo>
                  <a:lnTo>
                    <a:pt x="143" y="92"/>
                  </a:lnTo>
                  <a:lnTo>
                    <a:pt x="143" y="93"/>
                  </a:lnTo>
                  <a:lnTo>
                    <a:pt x="145" y="93"/>
                  </a:lnTo>
                  <a:lnTo>
                    <a:pt x="145" y="95"/>
                  </a:lnTo>
                  <a:lnTo>
                    <a:pt x="145" y="97"/>
                  </a:lnTo>
                  <a:lnTo>
                    <a:pt x="145" y="99"/>
                  </a:lnTo>
                  <a:lnTo>
                    <a:pt x="147" y="99"/>
                  </a:lnTo>
                  <a:lnTo>
                    <a:pt x="147" y="101"/>
                  </a:lnTo>
                  <a:lnTo>
                    <a:pt x="147" y="103"/>
                  </a:lnTo>
                  <a:lnTo>
                    <a:pt x="147" y="105"/>
                  </a:lnTo>
                  <a:lnTo>
                    <a:pt x="147" y="107"/>
                  </a:lnTo>
                  <a:lnTo>
                    <a:pt x="147" y="109"/>
                  </a:lnTo>
                  <a:lnTo>
                    <a:pt x="147" y="111"/>
                  </a:lnTo>
                  <a:lnTo>
                    <a:pt x="147" y="112"/>
                  </a:lnTo>
                  <a:lnTo>
                    <a:pt x="147" y="114"/>
                  </a:lnTo>
                  <a:lnTo>
                    <a:pt x="145" y="114"/>
                  </a:lnTo>
                  <a:lnTo>
                    <a:pt x="145" y="116"/>
                  </a:lnTo>
                  <a:lnTo>
                    <a:pt x="145" y="118"/>
                  </a:lnTo>
                  <a:lnTo>
                    <a:pt x="143" y="118"/>
                  </a:lnTo>
                  <a:lnTo>
                    <a:pt x="143" y="120"/>
                  </a:lnTo>
                  <a:lnTo>
                    <a:pt x="140" y="120"/>
                  </a:lnTo>
                  <a:lnTo>
                    <a:pt x="138" y="120"/>
                  </a:lnTo>
                  <a:lnTo>
                    <a:pt x="136" y="120"/>
                  </a:lnTo>
                  <a:lnTo>
                    <a:pt x="134" y="120"/>
                  </a:lnTo>
                  <a:lnTo>
                    <a:pt x="132" y="120"/>
                  </a:lnTo>
                  <a:lnTo>
                    <a:pt x="130" y="120"/>
                  </a:lnTo>
                  <a:lnTo>
                    <a:pt x="128" y="120"/>
                  </a:lnTo>
                  <a:lnTo>
                    <a:pt x="126" y="118"/>
                  </a:lnTo>
                  <a:lnTo>
                    <a:pt x="124" y="118"/>
                  </a:lnTo>
                  <a:lnTo>
                    <a:pt x="122" y="118"/>
                  </a:lnTo>
                  <a:lnTo>
                    <a:pt x="122" y="116"/>
                  </a:lnTo>
                  <a:lnTo>
                    <a:pt x="120" y="116"/>
                  </a:lnTo>
                  <a:lnTo>
                    <a:pt x="118" y="116"/>
                  </a:lnTo>
                  <a:lnTo>
                    <a:pt x="118" y="114"/>
                  </a:lnTo>
                  <a:lnTo>
                    <a:pt x="116" y="133"/>
                  </a:lnTo>
                  <a:lnTo>
                    <a:pt x="118" y="133"/>
                  </a:lnTo>
                  <a:lnTo>
                    <a:pt x="120" y="135"/>
                  </a:lnTo>
                  <a:lnTo>
                    <a:pt x="122" y="135"/>
                  </a:lnTo>
                  <a:lnTo>
                    <a:pt x="124" y="135"/>
                  </a:lnTo>
                  <a:lnTo>
                    <a:pt x="126" y="135"/>
                  </a:lnTo>
                  <a:lnTo>
                    <a:pt x="128" y="137"/>
                  </a:lnTo>
                  <a:lnTo>
                    <a:pt x="130" y="137"/>
                  </a:lnTo>
                  <a:lnTo>
                    <a:pt x="132" y="137"/>
                  </a:lnTo>
                  <a:lnTo>
                    <a:pt x="134" y="137"/>
                  </a:lnTo>
                  <a:lnTo>
                    <a:pt x="136" y="137"/>
                  </a:lnTo>
                  <a:lnTo>
                    <a:pt x="138" y="137"/>
                  </a:lnTo>
                  <a:lnTo>
                    <a:pt x="140" y="137"/>
                  </a:lnTo>
                  <a:lnTo>
                    <a:pt x="143" y="137"/>
                  </a:lnTo>
                  <a:lnTo>
                    <a:pt x="145" y="137"/>
                  </a:lnTo>
                  <a:lnTo>
                    <a:pt x="147" y="137"/>
                  </a:lnTo>
                  <a:lnTo>
                    <a:pt x="147" y="135"/>
                  </a:lnTo>
                  <a:lnTo>
                    <a:pt x="149" y="135"/>
                  </a:lnTo>
                  <a:lnTo>
                    <a:pt x="151" y="135"/>
                  </a:lnTo>
                  <a:lnTo>
                    <a:pt x="151" y="133"/>
                  </a:lnTo>
                  <a:lnTo>
                    <a:pt x="153" y="133"/>
                  </a:lnTo>
                  <a:lnTo>
                    <a:pt x="155" y="131"/>
                  </a:lnTo>
                  <a:lnTo>
                    <a:pt x="155" y="129"/>
                  </a:lnTo>
                  <a:lnTo>
                    <a:pt x="157" y="129"/>
                  </a:lnTo>
                  <a:lnTo>
                    <a:pt x="157" y="128"/>
                  </a:lnTo>
                  <a:lnTo>
                    <a:pt x="159" y="126"/>
                  </a:lnTo>
                  <a:lnTo>
                    <a:pt x="159" y="124"/>
                  </a:lnTo>
                  <a:lnTo>
                    <a:pt x="161" y="124"/>
                  </a:lnTo>
                  <a:lnTo>
                    <a:pt x="161" y="122"/>
                  </a:lnTo>
                  <a:lnTo>
                    <a:pt x="161" y="120"/>
                  </a:lnTo>
                  <a:lnTo>
                    <a:pt x="163" y="118"/>
                  </a:lnTo>
                  <a:lnTo>
                    <a:pt x="163" y="116"/>
                  </a:lnTo>
                  <a:lnTo>
                    <a:pt x="163" y="114"/>
                  </a:lnTo>
                  <a:lnTo>
                    <a:pt x="163" y="112"/>
                  </a:lnTo>
                  <a:lnTo>
                    <a:pt x="163" y="111"/>
                  </a:lnTo>
                  <a:lnTo>
                    <a:pt x="163" y="109"/>
                  </a:lnTo>
                  <a:lnTo>
                    <a:pt x="163" y="107"/>
                  </a:lnTo>
                  <a:lnTo>
                    <a:pt x="163" y="105"/>
                  </a:lnTo>
                  <a:lnTo>
                    <a:pt x="163" y="103"/>
                  </a:lnTo>
                  <a:lnTo>
                    <a:pt x="163" y="101"/>
                  </a:lnTo>
                  <a:lnTo>
                    <a:pt x="163" y="99"/>
                  </a:lnTo>
                  <a:lnTo>
                    <a:pt x="163" y="97"/>
                  </a:lnTo>
                  <a:lnTo>
                    <a:pt x="161" y="95"/>
                  </a:lnTo>
                  <a:lnTo>
                    <a:pt x="161" y="93"/>
                  </a:lnTo>
                  <a:lnTo>
                    <a:pt x="161" y="92"/>
                  </a:lnTo>
                  <a:lnTo>
                    <a:pt x="161" y="90"/>
                  </a:lnTo>
                  <a:lnTo>
                    <a:pt x="159" y="90"/>
                  </a:lnTo>
                  <a:lnTo>
                    <a:pt x="159" y="88"/>
                  </a:lnTo>
                  <a:lnTo>
                    <a:pt x="159" y="86"/>
                  </a:lnTo>
                  <a:lnTo>
                    <a:pt x="157" y="84"/>
                  </a:lnTo>
                  <a:lnTo>
                    <a:pt x="157" y="82"/>
                  </a:lnTo>
                  <a:lnTo>
                    <a:pt x="157" y="80"/>
                  </a:lnTo>
                  <a:lnTo>
                    <a:pt x="155" y="80"/>
                  </a:lnTo>
                  <a:lnTo>
                    <a:pt x="155" y="78"/>
                  </a:lnTo>
                  <a:lnTo>
                    <a:pt x="153" y="76"/>
                  </a:lnTo>
                  <a:lnTo>
                    <a:pt x="153" y="74"/>
                  </a:lnTo>
                  <a:lnTo>
                    <a:pt x="151" y="74"/>
                  </a:lnTo>
                  <a:lnTo>
                    <a:pt x="151" y="73"/>
                  </a:lnTo>
                  <a:lnTo>
                    <a:pt x="149" y="71"/>
                  </a:lnTo>
                  <a:lnTo>
                    <a:pt x="149" y="69"/>
                  </a:lnTo>
                  <a:lnTo>
                    <a:pt x="147" y="69"/>
                  </a:lnTo>
                  <a:lnTo>
                    <a:pt x="147" y="67"/>
                  </a:lnTo>
                  <a:lnTo>
                    <a:pt x="145" y="65"/>
                  </a:lnTo>
                  <a:lnTo>
                    <a:pt x="145" y="63"/>
                  </a:lnTo>
                  <a:lnTo>
                    <a:pt x="145" y="61"/>
                  </a:lnTo>
                  <a:lnTo>
                    <a:pt x="145" y="59"/>
                  </a:lnTo>
                  <a:lnTo>
                    <a:pt x="145" y="57"/>
                  </a:lnTo>
                  <a:lnTo>
                    <a:pt x="161" y="12"/>
                  </a:lnTo>
                  <a:lnTo>
                    <a:pt x="149" y="4"/>
                  </a:lnTo>
                  <a:lnTo>
                    <a:pt x="97" y="4"/>
                  </a:lnTo>
                  <a:lnTo>
                    <a:pt x="95" y="4"/>
                  </a:lnTo>
                  <a:lnTo>
                    <a:pt x="93" y="6"/>
                  </a:lnTo>
                  <a:lnTo>
                    <a:pt x="93" y="148"/>
                  </a:lnTo>
                  <a:lnTo>
                    <a:pt x="111" y="148"/>
                  </a:lnTo>
                  <a:lnTo>
                    <a:pt x="111" y="21"/>
                  </a:lnTo>
                  <a:lnTo>
                    <a:pt x="114" y="21"/>
                  </a:lnTo>
                  <a:lnTo>
                    <a:pt x="114" y="19"/>
                  </a:lnTo>
                  <a:lnTo>
                    <a:pt x="116" y="19"/>
                  </a:lnTo>
                  <a:lnTo>
                    <a:pt x="140" y="1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zh-TW" altLang="en-US" sz="3200">
                <a:solidFill>
                  <a:prstClr val="black"/>
                </a:solidFill>
                <a:latin typeface="Arial" pitchFamily="34" charset="0"/>
                <a:ea typeface="+mn-ea"/>
              </a:endParaRPr>
            </a:p>
          </p:txBody>
        </p:sp>
        <p:pic>
          <p:nvPicPr>
            <p:cNvPr id="22" name="Picture 24" descr="MOEA_logo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0" y="154"/>
              <a:ext cx="432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3" name="標題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24" name="投影片編號版面配置區 5"/>
          <p:cNvSpPr txBox="1">
            <a:spLocks/>
          </p:cNvSpPr>
          <p:nvPr userDrawn="1"/>
        </p:nvSpPr>
        <p:spPr>
          <a:xfrm>
            <a:off x="6876256" y="6448251"/>
            <a:ext cx="2133600" cy="365125"/>
          </a:xfrm>
          <a:prstGeom prst="rect">
            <a:avLst/>
          </a:prstGeom>
        </p:spPr>
        <p:txBody>
          <a:bodyPr wrap="square" numCol="1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kumimoji="0" sz="1400" kern="12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新細明體" charset="-120"/>
                <a:cs typeface="Times New Roman" panose="02020603050405020304" pitchFamily="18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9pPr>
          </a:lstStyle>
          <a:p>
            <a:pPr>
              <a:defRPr/>
            </a:pPr>
            <a:fld id="{573518D7-322A-4FBD-9EA6-124C3EA1A8A3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8" name="投影片編號版面配置區 5"/>
          <p:cNvSpPr txBox="1">
            <a:spLocks/>
          </p:cNvSpPr>
          <p:nvPr userDrawn="1"/>
        </p:nvSpPr>
        <p:spPr>
          <a:xfrm>
            <a:off x="6876256" y="6448251"/>
            <a:ext cx="2133600" cy="365125"/>
          </a:xfrm>
          <a:prstGeom prst="rect">
            <a:avLst/>
          </a:prstGeom>
        </p:spPr>
        <p:txBody>
          <a:bodyPr wrap="square" numCol="1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kumimoji="0" sz="1400" kern="12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新細明體" charset="-120"/>
                <a:cs typeface="Times New Roman" panose="02020603050405020304" pitchFamily="18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9pPr>
          </a:lstStyle>
          <a:p>
            <a:pPr>
              <a:defRPr/>
            </a:pPr>
            <a:fld id="{573518D7-322A-4FBD-9EA6-124C3EA1A8A3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8" name="投影片編號版面配置區 5"/>
          <p:cNvSpPr txBox="1">
            <a:spLocks/>
          </p:cNvSpPr>
          <p:nvPr userDrawn="1"/>
        </p:nvSpPr>
        <p:spPr>
          <a:xfrm>
            <a:off x="6876256" y="6448251"/>
            <a:ext cx="2133600" cy="365125"/>
          </a:xfrm>
          <a:prstGeom prst="rect">
            <a:avLst/>
          </a:prstGeom>
        </p:spPr>
        <p:txBody>
          <a:bodyPr wrap="square" numCol="1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kumimoji="0" sz="1400" kern="12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新細明體" charset="-120"/>
                <a:cs typeface="Times New Roman" panose="02020603050405020304" pitchFamily="18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9pPr>
          </a:lstStyle>
          <a:p>
            <a:pPr>
              <a:defRPr/>
            </a:pPr>
            <a:fld id="{573518D7-322A-4FBD-9EA6-124C3EA1A8A3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54830641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9" name="文字版面配置區 8"/>
          <p:cNvSpPr>
            <a:spLocks noGrp="1"/>
          </p:cNvSpPr>
          <p:nvPr>
            <p:ph type="body" sz="quarter" idx="13"/>
          </p:nvPr>
        </p:nvSpPr>
        <p:spPr>
          <a:xfrm>
            <a:off x="72000" y="6650296"/>
            <a:ext cx="3311972" cy="188641"/>
          </a:xfrm>
        </p:spPr>
        <p:txBody>
          <a:bodyPr lIns="0" tIns="0" rIns="0" bIns="0" anchor="ctr">
            <a:normAutofit/>
          </a:bodyPr>
          <a:lstStyle>
            <a:lvl1pPr marL="0" indent="0">
              <a:buFontTx/>
              <a:buNone/>
              <a:defRPr sz="1200" b="0" i="0">
                <a:solidFill>
                  <a:schemeClr val="tx1"/>
                </a:solidFill>
              </a:defRPr>
            </a:lvl1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6" name="投影片編號版面配置區 5"/>
          <p:cNvSpPr txBox="1">
            <a:spLocks/>
          </p:cNvSpPr>
          <p:nvPr userDrawn="1"/>
        </p:nvSpPr>
        <p:spPr>
          <a:xfrm>
            <a:off x="6876256" y="6448251"/>
            <a:ext cx="2133600" cy="365125"/>
          </a:xfrm>
          <a:prstGeom prst="rect">
            <a:avLst/>
          </a:prstGeom>
        </p:spPr>
        <p:txBody>
          <a:bodyPr wrap="square" numCol="1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kumimoji="0" sz="1400" kern="12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新細明體" charset="-120"/>
                <a:cs typeface="Times New Roman" panose="02020603050405020304" pitchFamily="18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9pPr>
          </a:lstStyle>
          <a:p>
            <a:pPr>
              <a:defRPr/>
            </a:pPr>
            <a:fld id="{573518D7-322A-4FBD-9EA6-124C3EA1A8A3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86908663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99592" y="76200"/>
            <a:ext cx="7991996" cy="720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3E9F45-AD72-4AC3-8C86-A1F462B9933B}" type="datetime1">
              <a:rPr lang="zh-TW" altLang="en-US">
                <a:solidFill>
                  <a:prstClr val="black"/>
                </a:solidFill>
              </a:rPr>
              <a:pPr>
                <a:defRPr/>
              </a:pPr>
              <a:t>2019/3/19</a:t>
            </a:fld>
            <a:endParaRPr lang="en-US" altLang="zh-TW" dirty="0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prstClr val="black"/>
              </a:solidFill>
            </a:endParaRPr>
          </a:p>
        </p:txBody>
      </p:sp>
      <p:pic>
        <p:nvPicPr>
          <p:cNvPr id="6" name="圖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4" y="93671"/>
            <a:ext cx="1158189" cy="80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63209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9F81B5-D964-4245-8D87-AAA91F5DF3FE}" type="datetime1">
              <a:rPr lang="zh-TW" altLang="en-US">
                <a:solidFill>
                  <a:prstClr val="black"/>
                </a:solidFill>
              </a:rPr>
              <a:pPr>
                <a:defRPr/>
              </a:pPr>
              <a:t>2019/3/19</a:t>
            </a:fld>
            <a:endParaRPr lang="en-US" altLang="zh-TW" dirty="0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043808"/>
      </p:ext>
    </p:extLst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85800" y="1223965"/>
            <a:ext cx="4025900" cy="48720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864100" y="1223965"/>
            <a:ext cx="4027488" cy="48720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9BB63D-328D-4FF9-A0FB-9AF004CF4C1E}" type="datetime1">
              <a:rPr lang="zh-TW" altLang="en-US">
                <a:solidFill>
                  <a:prstClr val="black"/>
                </a:solidFill>
              </a:rPr>
              <a:pPr>
                <a:defRPr/>
              </a:pPr>
              <a:t>2019/3/19</a:t>
            </a:fld>
            <a:endParaRPr lang="en-US" altLang="zh-TW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487843" y="3933056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dirty="0">
                <a:solidFill>
                  <a:prstClr val="black"/>
                </a:solidFill>
              </a:rPr>
              <a:t> </a:t>
            </a:r>
            <a:fld id="{5D233F6D-65E8-4142-8D1B-1DC4A4D872ED}" type="slidenum">
              <a:rPr lang="en-US" altLang="zh-TW" b="1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zh-TW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264258"/>
      </p:ext>
    </p:extLst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DBD5D9-C0CF-48DA-937D-63BB63436342}" type="datetime1">
              <a:rPr lang="zh-TW" altLang="en-US">
                <a:solidFill>
                  <a:prstClr val="black"/>
                </a:solidFill>
              </a:rPr>
              <a:pPr>
                <a:defRPr/>
              </a:pPr>
              <a:t>2019/3/19</a:t>
            </a:fld>
            <a:endParaRPr lang="en-US" altLang="zh-TW" dirty="0">
              <a:solidFill>
                <a:prstClr val="black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prstClr val="black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487843" y="3933056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dirty="0">
                <a:solidFill>
                  <a:prstClr val="black"/>
                </a:solidFill>
              </a:rPr>
              <a:t> </a:t>
            </a:r>
            <a:fld id="{D600113E-7223-4380-80EC-5205F661CA7B}" type="slidenum">
              <a:rPr lang="en-US" altLang="zh-TW" b="1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zh-TW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460992"/>
      </p:ext>
    </p:extLst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2CF8F4-2CFB-4C51-95FF-AD01BEF066E6}" type="datetime1">
              <a:rPr lang="zh-TW" altLang="en-US">
                <a:solidFill>
                  <a:prstClr val="black"/>
                </a:solidFill>
              </a:rPr>
              <a:pPr>
                <a:defRPr/>
              </a:pPr>
              <a:t>2019/3/19</a:t>
            </a:fld>
            <a:endParaRPr lang="en-US" altLang="zh-TW" dirty="0">
              <a:solidFill>
                <a:prstClr val="black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85987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6FB0E1-7E5B-487C-B043-F97BE4E67936}" type="datetime1">
              <a:rPr lang="zh-TW" altLang="en-US">
                <a:solidFill>
                  <a:prstClr val="black"/>
                </a:solidFill>
              </a:rPr>
              <a:pPr>
                <a:defRPr/>
              </a:pPr>
              <a:t>2019/3/19</a:t>
            </a:fld>
            <a:endParaRPr lang="en-US" altLang="zh-TW" dirty="0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487843" y="3933056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dirty="0">
                <a:solidFill>
                  <a:prstClr val="black"/>
                </a:solidFill>
              </a:rPr>
              <a:t> </a:t>
            </a:r>
            <a:fld id="{354BEFCB-66BC-46BA-85B5-7B47B07355DD}" type="slidenum">
              <a:rPr lang="en-US" altLang="zh-TW" b="1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zh-TW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495892"/>
      </p:ext>
    </p:extLst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B75A3C-E4D5-4AEB-BA89-9C6A5F2EB1B9}" type="datetime1">
              <a:rPr lang="zh-TW" altLang="en-US">
                <a:solidFill>
                  <a:prstClr val="black"/>
                </a:solidFill>
              </a:rPr>
              <a:pPr>
                <a:defRPr/>
              </a:pPr>
              <a:t>2019/3/19</a:t>
            </a:fld>
            <a:endParaRPr lang="en-US" altLang="zh-TW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487843" y="3933056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dirty="0">
                <a:solidFill>
                  <a:prstClr val="black"/>
                </a:solidFill>
              </a:rPr>
              <a:t> </a:t>
            </a:r>
            <a:fld id="{E1789107-B36B-44E9-942D-206F28FD69E6}" type="slidenum">
              <a:rPr lang="en-US" altLang="zh-TW" b="1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zh-TW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140959"/>
      </p:ext>
    </p:extLst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A1414D-5042-49FD-8800-337081E86DA7}" type="datetime1">
              <a:rPr lang="zh-TW" altLang="en-US">
                <a:solidFill>
                  <a:prstClr val="black"/>
                </a:solidFill>
              </a:rPr>
              <a:pPr>
                <a:defRPr/>
              </a:pPr>
              <a:t>2019/3/19</a:t>
            </a:fld>
            <a:endParaRPr lang="en-US" altLang="zh-TW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487843" y="3933056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dirty="0">
                <a:solidFill>
                  <a:prstClr val="black"/>
                </a:solidFill>
              </a:rPr>
              <a:t> </a:t>
            </a:r>
            <a:fld id="{FF130D96-2887-46E1-A8F0-6F2A773E534F}" type="slidenum">
              <a:rPr lang="en-US" altLang="zh-TW" b="1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zh-TW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615395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65114" y="76200"/>
            <a:ext cx="8626474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10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8763" y="1124744"/>
            <a:ext cx="8626474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第二階層</a:t>
            </a:r>
          </a:p>
          <a:p>
            <a:pPr lvl="2"/>
            <a:r>
              <a:rPr lang="zh-TW" altLang="en-US" dirty="0" smtClean="0"/>
              <a:t>第三階層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51520" y="628416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a typeface="新細明體" charset="-120"/>
              </a:defRPr>
            </a:lvl1pPr>
          </a:lstStyle>
          <a:p>
            <a:pPr>
              <a:defRPr/>
            </a:pPr>
            <a:fld id="{C2CC29B1-3A4A-4970-80AD-C9930B03DCDF}" type="datetime1">
              <a:rPr lang="zh-TW" altLang="en-US">
                <a:solidFill>
                  <a:prstClr val="black"/>
                </a:solidFill>
                <a:latin typeface="Times New Roman" panose="02020603050405020304" pitchFamily="18" charset="0"/>
              </a:rPr>
              <a:pPr>
                <a:defRPr/>
              </a:pPr>
              <a:t>2019/3/19</a:t>
            </a:fld>
            <a:endParaRPr lang="en-US" altLang="zh-TW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89920" y="628416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en-US" altLang="zh-TW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1003301" y="311150"/>
            <a:ext cx="18473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defTabSz="7620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隸書體" charset="-120"/>
              </a:defRPr>
            </a:lvl1pPr>
            <a:lvl2pPr marL="742950" indent="-285750" defTabSz="7620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隸書體" charset="-120"/>
              </a:defRPr>
            </a:lvl2pPr>
            <a:lvl3pPr marL="1143000" indent="-228600" defTabSz="7620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隸書體" charset="-120"/>
              </a:defRPr>
            </a:lvl3pPr>
            <a:lvl4pPr marL="1600200" indent="-228600" defTabSz="7620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隸書體" charset="-120"/>
              </a:defRPr>
            </a:lvl4pPr>
            <a:lvl5pPr marL="2057400" indent="-228600" defTabSz="7620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隸書體" charset="-12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隸書體" charset="-12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隸書體" charset="-12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隸書體" charset="-12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隸書體" charset="-120"/>
              </a:defRPr>
            </a:lvl9pPr>
          </a:lstStyle>
          <a:p>
            <a:endParaRPr lang="zh-TW" altLang="zh-TW" sz="1400">
              <a:solidFill>
                <a:prstClr val="black"/>
              </a:solidFill>
            </a:endParaRPr>
          </a:p>
        </p:txBody>
      </p:sp>
      <p:grpSp>
        <p:nvGrpSpPr>
          <p:cNvPr id="1034" name="Group 12"/>
          <p:cNvGrpSpPr>
            <a:grpSpLocks/>
          </p:cNvGrpSpPr>
          <p:nvPr/>
        </p:nvGrpSpPr>
        <p:grpSpPr bwMode="auto">
          <a:xfrm>
            <a:off x="265114" y="909290"/>
            <a:ext cx="8626475" cy="71438"/>
            <a:chOff x="611" y="384"/>
            <a:chExt cx="4450" cy="106"/>
          </a:xfrm>
        </p:grpSpPr>
        <p:sp>
          <p:nvSpPr>
            <p:cNvPr id="1035" name="Rectangle 13"/>
            <p:cNvSpPr>
              <a:spLocks noChangeArrowheads="1"/>
            </p:cNvSpPr>
            <p:nvPr userDrawn="1"/>
          </p:nvSpPr>
          <p:spPr bwMode="auto">
            <a:xfrm>
              <a:off x="611" y="384"/>
              <a:ext cx="2197" cy="106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8000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隸書體" charset="-120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隸書體" charset="-120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隸書體" charset="-120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隸書體" charset="-120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隸書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隸書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隸書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隸書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隸書體" charset="-120"/>
                </a:defRPr>
              </a:lvl9pPr>
            </a:lstStyle>
            <a:p>
              <a:endParaRPr lang="zh-TW" altLang="en-US">
                <a:solidFill>
                  <a:prstClr val="black"/>
                </a:solidFill>
              </a:endParaRPr>
            </a:p>
          </p:txBody>
        </p:sp>
        <p:sp>
          <p:nvSpPr>
            <p:cNvPr id="1036" name="Rectangle 14"/>
            <p:cNvSpPr>
              <a:spLocks noChangeArrowheads="1"/>
            </p:cNvSpPr>
            <p:nvPr userDrawn="1"/>
          </p:nvSpPr>
          <p:spPr bwMode="auto">
            <a:xfrm>
              <a:off x="2808" y="384"/>
              <a:ext cx="2253" cy="106"/>
            </a:xfrm>
            <a:prstGeom prst="rect">
              <a:avLst/>
            </a:prstGeom>
            <a:gradFill rotWithShape="0">
              <a:gsLst>
                <a:gs pos="0">
                  <a:srgbClr val="314659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隸書體" charset="-120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隸書體" charset="-120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隸書體" charset="-120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隸書體" charset="-120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隸書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隸書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隸書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隸書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隸書體" charset="-120"/>
                </a:defRPr>
              </a:lvl9pPr>
            </a:lstStyle>
            <a:p>
              <a:endParaRPr lang="zh-TW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2" name="Rectangle 6"/>
          <p:cNvSpPr txBox="1">
            <a:spLocks noChangeArrowheads="1"/>
          </p:cNvSpPr>
          <p:nvPr userDrawn="1"/>
        </p:nvSpPr>
        <p:spPr>
          <a:xfrm>
            <a:off x="7233764" y="6404583"/>
            <a:ext cx="1900793" cy="37309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tx1"/>
                </a:solidFill>
                <a:latin typeface="Times New Roman" panose="02020603050405020304" pitchFamily="18" charset="0"/>
                <a:ea typeface="華康隸書體" charset="-120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tx1"/>
                </a:solidFill>
                <a:latin typeface="Times New Roman" panose="02020603050405020304" pitchFamily="18" charset="0"/>
                <a:ea typeface="華康隸書體" charset="-120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tx1"/>
                </a:solidFill>
                <a:latin typeface="Times New Roman" panose="02020603050405020304" pitchFamily="18" charset="0"/>
                <a:ea typeface="華康隸書體" charset="-120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tx1"/>
                </a:solidFill>
                <a:latin typeface="Times New Roman" panose="02020603050405020304" pitchFamily="18" charset="0"/>
                <a:ea typeface="華康隸書體" charset="-120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tx1"/>
                </a:solidFill>
                <a:latin typeface="Times New Roman" panose="02020603050405020304" pitchFamily="18" charset="0"/>
                <a:ea typeface="華康隸書體" charset="-120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tx1"/>
                </a:solidFill>
                <a:latin typeface="Times New Roman" panose="02020603050405020304" pitchFamily="18" charset="0"/>
                <a:ea typeface="華康隸書體" charset="-120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tx1"/>
                </a:solidFill>
                <a:latin typeface="Times New Roman" panose="02020603050405020304" pitchFamily="18" charset="0"/>
                <a:ea typeface="華康隸書體" charset="-120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tx1"/>
                </a:solidFill>
                <a:latin typeface="Times New Roman" panose="02020603050405020304" pitchFamily="18" charset="0"/>
                <a:ea typeface="華康隸書體" charset="-120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tx1"/>
                </a:solidFill>
                <a:latin typeface="Times New Roman" panose="02020603050405020304" pitchFamily="18" charset="0"/>
                <a:ea typeface="華康隸書體" charset="-120"/>
                <a:cs typeface="+mn-cs"/>
              </a:defRPr>
            </a:lvl9pPr>
          </a:lstStyle>
          <a:p>
            <a:pPr algn="r"/>
            <a:r>
              <a:rPr lang="en-US" altLang="zh-TW" sz="1400" dirty="0" smtClean="0">
                <a:solidFill>
                  <a:prstClr val="black"/>
                </a:solidFill>
                <a:latin typeface="+mj-lt"/>
                <a:ea typeface="新細明體" panose="02020500000000000000" pitchFamily="18" charset="-120"/>
              </a:rPr>
              <a:t> </a:t>
            </a:r>
            <a:fld id="{EEC33558-3970-450A-A324-A0BFE4832640}" type="slidenum">
              <a:rPr lang="en-US" altLang="zh-TW" sz="1400" b="1" smtClean="0">
                <a:solidFill>
                  <a:prstClr val="black"/>
                </a:solidFill>
                <a:latin typeface="+mj-lt"/>
                <a:ea typeface="新細明體" panose="02020500000000000000" pitchFamily="18" charset="-120"/>
              </a:rPr>
              <a:pPr algn="r"/>
              <a:t>‹#›</a:t>
            </a:fld>
            <a:endParaRPr lang="en-US" altLang="zh-TW" sz="1400" b="1" dirty="0">
              <a:solidFill>
                <a:prstClr val="black"/>
              </a:solidFill>
              <a:latin typeface="+mj-lt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04312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9" r:id="rId1"/>
    <p:sldLayoutId id="2147483980" r:id="rId2"/>
    <p:sldLayoutId id="2147483981" r:id="rId3"/>
    <p:sldLayoutId id="2147483982" r:id="rId4"/>
    <p:sldLayoutId id="2147483983" r:id="rId5"/>
    <p:sldLayoutId id="2147483984" r:id="rId6"/>
    <p:sldLayoutId id="2147483985" r:id="rId7"/>
    <p:sldLayoutId id="2147483986" r:id="rId8"/>
    <p:sldLayoutId id="2147483987" r:id="rId9"/>
    <p:sldLayoutId id="2147483988" r:id="rId10"/>
    <p:sldLayoutId id="2147483989" r:id="rId11"/>
    <p:sldLayoutId id="2147483990" r:id="rId12"/>
    <p:sldLayoutId id="2147483919" r:id="rId13"/>
    <p:sldLayoutId id="2147483921" r:id="rId14"/>
    <p:sldLayoutId id="2147483922" r:id="rId15"/>
    <p:sldLayoutId id="2147483927" r:id="rId16"/>
    <p:sldLayoutId id="2147483976" r:id="rId17"/>
    <p:sldLayoutId id="2147483977" r:id="rId18"/>
  </p:sldLayoutIdLst>
  <p:transition>
    <p:fade thruBlk="1"/>
  </p:transition>
  <p:timing>
    <p:tnLst>
      <p:par>
        <p:cTn id="1" dur="indefinite" restart="never" nodeType="tmRoot"/>
      </p:par>
    </p:tnLst>
  </p:timing>
  <p:hf hdr="0" ftr="0" dt="0"/>
  <p:txStyles>
    <p:titleStyle>
      <a:lvl1pPr algn="ctr" defTabSz="762000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rgbClr val="FF3300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defTabSz="762000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rgbClr val="FF3300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標楷體" pitchFamily="65" charset="-120"/>
        </a:defRPr>
      </a:lvl2pPr>
      <a:lvl3pPr algn="ctr" defTabSz="762000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rgbClr val="FF3300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標楷體" pitchFamily="65" charset="-120"/>
        </a:defRPr>
      </a:lvl3pPr>
      <a:lvl4pPr algn="ctr" defTabSz="762000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rgbClr val="FF3300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標楷體" pitchFamily="65" charset="-120"/>
        </a:defRPr>
      </a:lvl4pPr>
      <a:lvl5pPr algn="ctr" defTabSz="762000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rgbClr val="FF3300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標楷體" pitchFamily="65" charset="-120"/>
        </a:defRPr>
      </a:lvl5pPr>
      <a:lvl6pPr marL="457200" algn="ctr" defTabSz="762000" rtl="0" fontAlgn="base">
        <a:spcBef>
          <a:spcPct val="0"/>
        </a:spcBef>
        <a:spcAft>
          <a:spcPct val="0"/>
        </a:spcAft>
        <a:defRPr kumimoji="1" sz="4000" b="1">
          <a:solidFill>
            <a:srgbClr val="FF3300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標楷體" pitchFamily="65" charset="-120"/>
        </a:defRPr>
      </a:lvl6pPr>
      <a:lvl7pPr marL="914400" algn="ctr" defTabSz="762000" rtl="0" fontAlgn="base">
        <a:spcBef>
          <a:spcPct val="0"/>
        </a:spcBef>
        <a:spcAft>
          <a:spcPct val="0"/>
        </a:spcAft>
        <a:defRPr kumimoji="1" sz="4000" b="1">
          <a:solidFill>
            <a:srgbClr val="FF3300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標楷體" pitchFamily="65" charset="-120"/>
        </a:defRPr>
      </a:lvl7pPr>
      <a:lvl8pPr marL="1371600" algn="ctr" defTabSz="762000" rtl="0" fontAlgn="base">
        <a:spcBef>
          <a:spcPct val="0"/>
        </a:spcBef>
        <a:spcAft>
          <a:spcPct val="0"/>
        </a:spcAft>
        <a:defRPr kumimoji="1" sz="4000" b="1">
          <a:solidFill>
            <a:srgbClr val="FF3300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標楷體" pitchFamily="65" charset="-120"/>
        </a:defRPr>
      </a:lvl8pPr>
      <a:lvl9pPr marL="1828800" algn="ctr" defTabSz="762000" rtl="0" fontAlgn="base">
        <a:spcBef>
          <a:spcPct val="0"/>
        </a:spcBef>
        <a:spcAft>
          <a:spcPct val="0"/>
        </a:spcAft>
        <a:defRPr kumimoji="1" sz="4000" b="1">
          <a:solidFill>
            <a:srgbClr val="FF3300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標楷體" pitchFamily="65" charset="-120"/>
        </a:defRPr>
      </a:lvl9pPr>
    </p:titleStyle>
    <p:bodyStyle>
      <a:lvl1pPr marL="342900" indent="-342900" algn="l" defTabSz="762000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Font typeface="Wingdings" panose="05000000000000000000" pitchFamily="2" charset="2"/>
        <a:buChar char="q"/>
        <a:defRPr kumimoji="1" sz="3200" b="0">
          <a:solidFill>
            <a:srgbClr val="0000CC"/>
          </a:solidFill>
          <a:latin typeface="+mn-lt"/>
          <a:ea typeface="+mn-ea"/>
          <a:cs typeface="+mn-cs"/>
        </a:defRPr>
      </a:lvl1pPr>
      <a:lvl2pPr marL="742950" indent="-285750" algn="l" defTabSz="762000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–"/>
        <a:defRPr kumimoji="1" sz="2800" b="0">
          <a:solidFill>
            <a:srgbClr val="0000CC"/>
          </a:solidFill>
          <a:latin typeface="+mn-lt"/>
          <a:ea typeface="+mn-ea"/>
        </a:defRPr>
      </a:lvl2pPr>
      <a:lvl3pPr marL="1143000" indent="-228600" algn="l" defTabSz="762000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•"/>
        <a:defRPr kumimoji="1" sz="2400" b="0">
          <a:solidFill>
            <a:srgbClr val="0000CC"/>
          </a:solidFill>
          <a:latin typeface="+mn-lt"/>
          <a:ea typeface="+mn-ea"/>
        </a:defRPr>
      </a:lvl3pPr>
      <a:lvl4pPr marL="1600200" indent="-228600" algn="l" defTabSz="762000" rtl="0" eaLnBrk="0" fontAlgn="base" hangingPunct="0">
        <a:spcBef>
          <a:spcPct val="20000"/>
        </a:spcBef>
        <a:spcAft>
          <a:spcPct val="0"/>
        </a:spcAft>
        <a:defRPr kumimoji="1" sz="2000">
          <a:solidFill>
            <a:schemeClr val="tx1"/>
          </a:solidFill>
          <a:latin typeface="+mj-lt"/>
          <a:ea typeface="新細明體" charset="-120"/>
        </a:defRPr>
      </a:lvl4pPr>
      <a:lvl5pPr marL="20574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j-lt"/>
          <a:ea typeface="新細明體" charset="-120"/>
        </a:defRPr>
      </a:lvl5pPr>
      <a:lvl6pPr marL="2514600" indent="-228600" algn="l" defTabSz="762000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j-lt"/>
          <a:ea typeface="新細明體" charset="-120"/>
        </a:defRPr>
      </a:lvl6pPr>
      <a:lvl7pPr marL="2971800" indent="-228600" algn="l" defTabSz="762000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j-lt"/>
          <a:ea typeface="新細明體" charset="-120"/>
        </a:defRPr>
      </a:lvl7pPr>
      <a:lvl8pPr marL="3429000" indent="-228600" algn="l" defTabSz="762000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j-lt"/>
          <a:ea typeface="新細明體" charset="-120"/>
        </a:defRPr>
      </a:lvl8pPr>
      <a:lvl9pPr marL="3886200" indent="-228600" algn="l" defTabSz="762000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j-lt"/>
          <a:ea typeface="新細明體" charset="-120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emf"/><Relationship Id="rId7" Type="http://schemas.openxmlformats.org/officeDocument/2006/relationships/image" Target="../media/image3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emf"/><Relationship Id="rId5" Type="http://schemas.openxmlformats.org/officeDocument/2006/relationships/image" Target="../media/image31.emf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jpeg"/><Relationship Id="rId4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gitalent.org.tw/" TargetMode="External"/><Relationship Id="rId2" Type="http://schemas.openxmlformats.org/officeDocument/2006/relationships/hyperlink" Target="mailto:digitalent@itri.org.tw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acebook.com/digiplustalen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jpeg"/><Relationship Id="rId3" Type="http://schemas.openxmlformats.org/officeDocument/2006/relationships/image" Target="../media/image13.jpeg"/><Relationship Id="rId7" Type="http://schemas.openxmlformats.org/officeDocument/2006/relationships/image" Target="../media/image16.jpe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" Type="http://schemas.openxmlformats.org/officeDocument/2006/relationships/image" Target="../media/image12.jpeg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11" Type="http://schemas.openxmlformats.org/officeDocument/2006/relationships/image" Target="../media/image20.png"/><Relationship Id="rId5" Type="http://schemas.microsoft.com/office/2007/relationships/hdphoto" Target="../media/hdphoto1.wdp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4" Type="http://schemas.openxmlformats.org/officeDocument/2006/relationships/image" Target="../media/image14.png"/><Relationship Id="rId9" Type="http://schemas.openxmlformats.org/officeDocument/2006/relationships/image" Target="../media/image18.png"/><Relationship Id="rId14" Type="http://schemas.openxmlformats.org/officeDocument/2006/relationships/image" Target="../media/image2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AutoShape 16"/>
          <p:cNvGrpSpPr>
            <a:grpSpLocks/>
          </p:cNvGrpSpPr>
          <p:nvPr/>
        </p:nvGrpSpPr>
        <p:grpSpPr bwMode="auto">
          <a:xfrm>
            <a:off x="583223" y="1844730"/>
            <a:ext cx="8100646" cy="2066925"/>
            <a:chOff x="342" y="1578"/>
            <a:chExt cx="5103" cy="1302"/>
          </a:xfrm>
        </p:grpSpPr>
        <p:pic>
          <p:nvPicPr>
            <p:cNvPr id="9" name="AutoShape 16"/>
            <p:cNvPicPr>
              <a:picLocks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" y="1578"/>
              <a:ext cx="5103" cy="13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 Box 7"/>
            <p:cNvSpPr txBox="1">
              <a:spLocks noChangeArrowheads="1"/>
            </p:cNvSpPr>
            <p:nvPr/>
          </p:nvSpPr>
          <p:spPr bwMode="auto">
            <a:xfrm>
              <a:off x="358" y="1705"/>
              <a:ext cx="5028" cy="10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 anchor="ctr"/>
            <a:lstStyle/>
            <a:p>
              <a:pPr algn="ctr" defTabSz="76200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TW" sz="36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DIGI</a:t>
              </a:r>
              <a:r>
                <a:rPr lang="en-US" altLang="zh-TW" sz="3600" b="1" baseline="30000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+ </a:t>
              </a:r>
              <a:r>
                <a:rPr lang="en-US" altLang="zh-TW" sz="36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Talent</a:t>
              </a:r>
              <a:endParaRPr lang="en-US" altLang="zh-TW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 defTabSz="76200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sz="36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跨域數位人才加速躍升</a:t>
              </a:r>
              <a:r>
                <a:rPr lang="zh-TW" altLang="en-US" sz="36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計畫</a:t>
              </a:r>
              <a:endParaRPr lang="en-US" altLang="zh-TW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2" name="文字方塊 1"/>
          <p:cNvSpPr txBox="1"/>
          <p:nvPr/>
        </p:nvSpPr>
        <p:spPr>
          <a:xfrm>
            <a:off x="3322931" y="4437112"/>
            <a:ext cx="26212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資策會 數位教育研究所 </a:t>
            </a:r>
            <a:endParaRPr lang="en-US" altLang="zh-TW" dirty="0" smtClean="0"/>
          </a:p>
          <a:p>
            <a:pPr algn="ctr"/>
            <a:r>
              <a:rPr lang="zh-TW" altLang="en-US" dirty="0" smtClean="0"/>
              <a:t>王淳平副主任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5832961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236936" y="1052736"/>
            <a:ext cx="8626474" cy="5040560"/>
          </a:xfrm>
        </p:spPr>
        <p:txBody>
          <a:bodyPr vert="horz"/>
          <a:lstStyle/>
          <a:p>
            <a:r>
              <a:rPr lang="zh-TW" altLang="en-US" sz="2800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我的學校位於中南部，是否需要奔波往返？</a:t>
            </a:r>
            <a:endParaRPr lang="en-US" altLang="zh-TW" sz="2800" dirty="0" smtClean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本計畫將於五月份辦理北</a:t>
            </a:r>
            <a:r>
              <a:rPr lang="en-US" altLang="zh-TW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</a:t>
            </a:r>
            <a:r>
              <a:rPr lang="en-US" altLang="zh-TW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南研習生媒合活動，中南部學生可選擇在地的研習單位進行面試。</a:t>
            </a:r>
            <a:endParaRPr lang="en-US" altLang="zh-TW" sz="26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研習期間，是否每天都要去研習單位報到？</a:t>
            </a:r>
            <a:endParaRPr lang="en-US" altLang="zh-TW" sz="2800" dirty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本計畫規定學生</a:t>
            </a:r>
            <a:r>
              <a:rPr lang="en-US" altLang="zh-TW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個月內需至研習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單位進行至少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240</a:t>
            </a:r>
            <a:r>
              <a:rPr lang="zh-TW" altLang="en-US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小時的研習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以每月總時數不低於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40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小時為原則</a:t>
            </a:r>
            <a:r>
              <a:rPr lang="en-US" altLang="zh-TW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，研習生可與研習單位討論，開學後每週要進行研習的時間，以錯開學校的課程時段。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899592" y="76200"/>
            <a:ext cx="7991996" cy="720000"/>
          </a:xfrm>
        </p:spPr>
        <p:txBody>
          <a:bodyPr/>
          <a:lstStyle/>
          <a:p>
            <a:r>
              <a:rPr lang="zh-TW" altLang="en-US" sz="3600" kern="1200" dirty="0" smtClean="0">
                <a:solidFill>
                  <a:schemeClr val="accent3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常見問題</a:t>
            </a:r>
            <a:endParaRPr lang="zh-TW" altLang="en-US" sz="3600" kern="1200" dirty="0">
              <a:solidFill>
                <a:schemeClr val="accent3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0130654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/>
          <p:cNvSpPr txBox="1"/>
          <p:nvPr/>
        </p:nvSpPr>
        <p:spPr>
          <a:xfrm>
            <a:off x="827584" y="269328"/>
            <a:ext cx="8640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b="1" dirty="0" smtClean="0">
                <a:solidFill>
                  <a:schemeClr val="accent3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專題</a:t>
            </a:r>
            <a:r>
              <a:rPr lang="zh-TW" altLang="en-US" sz="3200" b="1" dirty="0">
                <a:solidFill>
                  <a:schemeClr val="accent3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案例</a:t>
            </a:r>
            <a:r>
              <a:rPr lang="en-US" altLang="zh-TW" sz="3200" b="1" dirty="0">
                <a:solidFill>
                  <a:schemeClr val="accent3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-</a:t>
            </a:r>
            <a:r>
              <a:rPr lang="zh-TW" altLang="en-US" sz="3200" b="1" dirty="0">
                <a:solidFill>
                  <a:schemeClr val="accent3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智慧穿戴紡織品開發</a:t>
            </a:r>
            <a:r>
              <a:rPr lang="en-US" altLang="zh-TW" sz="2000" b="1" dirty="0">
                <a:solidFill>
                  <a:schemeClr val="accent3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(</a:t>
            </a:r>
            <a:r>
              <a:rPr lang="zh-TW" altLang="en-US" sz="2000" b="1" dirty="0">
                <a:solidFill>
                  <a:schemeClr val="accent3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紡織所</a:t>
            </a:r>
            <a:r>
              <a:rPr lang="en-US" altLang="zh-TW" sz="2000" b="1" dirty="0">
                <a:solidFill>
                  <a:schemeClr val="accent3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)</a:t>
            </a:r>
          </a:p>
        </p:txBody>
      </p:sp>
      <p:sp>
        <p:nvSpPr>
          <p:cNvPr id="16" name="標題 1"/>
          <p:cNvSpPr>
            <a:spLocks noGrp="1"/>
          </p:cNvSpPr>
          <p:nvPr>
            <p:ph type="title"/>
          </p:nvPr>
        </p:nvSpPr>
        <p:spPr>
          <a:xfrm>
            <a:off x="251520" y="1243489"/>
            <a:ext cx="8682351" cy="1337116"/>
          </a:xfrm>
        </p:spPr>
        <p:txBody>
          <a:bodyPr>
            <a:noAutofit/>
          </a:bodyPr>
          <a:lstStyle/>
          <a:p>
            <a:pPr algn="l"/>
            <a:r>
              <a:rPr lang="zh-TW" altLang="en-US" sz="2000" dirty="0">
                <a:solidFill>
                  <a:srgbClr val="FF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醫療Ｘ電資Ｘ織品 專長結合</a:t>
            </a:r>
            <a:r>
              <a:rPr lang="zh-TW" altLang="en-US" sz="20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，培育跨域人才實戰經驗、推動產業轉型升級：</a:t>
            </a:r>
            <a:r>
              <a:rPr lang="en-US" altLang="zh-TW" sz="20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0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0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由紡織所業師帶領學會製衣，</a:t>
            </a:r>
            <a:r>
              <a:rPr lang="zh-TW" altLang="en-US" sz="20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結合台大</a:t>
            </a:r>
            <a:r>
              <a:rPr lang="zh-TW" altLang="en-US" sz="2000" dirty="0">
                <a:solidFill>
                  <a:schemeClr val="accent6">
                    <a:lumMod val="75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物理治療</a:t>
            </a:r>
            <a:r>
              <a:rPr lang="zh-TW" altLang="en-US" sz="20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研究所、淡江大學</a:t>
            </a:r>
            <a:r>
              <a:rPr lang="zh-TW" altLang="en-US" sz="2000" dirty="0">
                <a:solidFill>
                  <a:schemeClr val="accent6">
                    <a:lumMod val="75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資工</a:t>
            </a:r>
            <a:r>
              <a:rPr lang="zh-TW" altLang="en-US" sz="20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系、 輔仁大學</a:t>
            </a:r>
            <a:r>
              <a:rPr lang="zh-TW" altLang="en-US" sz="2000" dirty="0">
                <a:solidFill>
                  <a:schemeClr val="accent6">
                    <a:lumMod val="75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織品</a:t>
            </a:r>
            <a:r>
              <a:rPr lang="zh-TW" altLang="en-US" sz="20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系的研習生各自專長</a:t>
            </a:r>
            <a:r>
              <a:rPr lang="zh-TW" altLang="en-US" sz="20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，依據使用者實際需求</a:t>
            </a:r>
            <a:r>
              <a:rPr lang="zh-TW" altLang="en-US" sz="2000" dirty="0">
                <a:solidFill>
                  <a:srgbClr val="0000FF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將電子</a:t>
            </a:r>
            <a:r>
              <a:rPr lang="en-US" altLang="zh-TW" sz="2000" dirty="0">
                <a:solidFill>
                  <a:srgbClr val="0000FF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000" dirty="0">
                <a:solidFill>
                  <a:srgbClr val="0000FF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資訊</a:t>
            </a:r>
            <a:r>
              <a:rPr lang="en-US" altLang="zh-TW" sz="2000" dirty="0">
                <a:solidFill>
                  <a:srgbClr val="0000FF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000" dirty="0">
                <a:solidFill>
                  <a:srgbClr val="0000FF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紡織知識融和帶入醫療領域</a:t>
            </a:r>
            <a:r>
              <a:rPr lang="zh-TW" altLang="en-US" sz="20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，參與智慧穿戴紡織品研發，並投入臨床測試改善患者症狀，增進醫病溝通。</a:t>
            </a:r>
            <a:endParaRPr lang="en-US" altLang="zh-TW" sz="2000" dirty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7" name="圖片 1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60" y="2963932"/>
            <a:ext cx="1454677" cy="1927385"/>
          </a:xfrm>
          <a:prstGeom prst="rect">
            <a:avLst/>
          </a:prstGeom>
        </p:spPr>
      </p:pic>
      <p:pic>
        <p:nvPicPr>
          <p:cNvPr id="18" name="圖片 1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052" y="2897869"/>
            <a:ext cx="2620108" cy="3481754"/>
          </a:xfrm>
          <a:prstGeom prst="rect">
            <a:avLst/>
          </a:prstGeom>
        </p:spPr>
      </p:pic>
      <p:pic>
        <p:nvPicPr>
          <p:cNvPr id="19" name="圖片 1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28184" y="3429000"/>
            <a:ext cx="2331762" cy="3087998"/>
          </a:xfrm>
          <a:prstGeom prst="rect">
            <a:avLst/>
          </a:prstGeom>
        </p:spPr>
      </p:pic>
      <p:sp>
        <p:nvSpPr>
          <p:cNvPr id="21" name="文字方塊 20"/>
          <p:cNvSpPr txBox="1"/>
          <p:nvPr/>
        </p:nvSpPr>
        <p:spPr>
          <a:xfrm flipH="1">
            <a:off x="4484491" y="5989420"/>
            <a:ext cx="3281289" cy="369332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研習生親自完成並穿戴實測</a:t>
            </a:r>
            <a:endParaRPr lang="zh-TW" altLang="en-US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2" name="圖片 2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60" y="2963932"/>
            <a:ext cx="1454677" cy="1927385"/>
          </a:xfrm>
          <a:prstGeom prst="rect">
            <a:avLst/>
          </a:prstGeom>
        </p:spPr>
      </p:pic>
      <p:pic>
        <p:nvPicPr>
          <p:cNvPr id="23" name="圖片 2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536" y="2963932"/>
            <a:ext cx="1711385" cy="1922031"/>
          </a:xfrm>
          <a:prstGeom prst="rect">
            <a:avLst/>
          </a:prstGeom>
        </p:spPr>
      </p:pic>
      <p:pic>
        <p:nvPicPr>
          <p:cNvPr id="24" name="圖片 2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18"/>
          <a:stretch/>
        </p:blipFill>
        <p:spPr>
          <a:xfrm>
            <a:off x="632742" y="4904856"/>
            <a:ext cx="3072179" cy="1551530"/>
          </a:xfrm>
          <a:prstGeom prst="rect">
            <a:avLst/>
          </a:prstGeom>
        </p:spPr>
      </p:pic>
      <p:sp>
        <p:nvSpPr>
          <p:cNvPr id="25" name="文字方塊 24"/>
          <p:cNvSpPr txBox="1"/>
          <p:nvPr/>
        </p:nvSpPr>
        <p:spPr>
          <a:xfrm flipH="1">
            <a:off x="537240" y="4540878"/>
            <a:ext cx="3167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穿戴式智慧型</a:t>
            </a:r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肩帶不斷改良</a:t>
            </a:r>
            <a:endParaRPr lang="zh-TW" altLang="en-US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文字方塊 19"/>
          <p:cNvSpPr txBox="1"/>
          <p:nvPr/>
        </p:nvSpPr>
        <p:spPr>
          <a:xfrm flipH="1">
            <a:off x="374080" y="6379623"/>
            <a:ext cx="3457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EGM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載具實測舉手動作數據狀況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26" name="群組 25"/>
          <p:cNvGrpSpPr/>
          <p:nvPr/>
        </p:nvGrpSpPr>
        <p:grpSpPr>
          <a:xfrm>
            <a:off x="7823737" y="2594603"/>
            <a:ext cx="1232694" cy="1232694"/>
            <a:chOff x="369083" y="4811214"/>
            <a:chExt cx="1335419" cy="1335419"/>
          </a:xfrm>
        </p:grpSpPr>
        <p:pic>
          <p:nvPicPr>
            <p:cNvPr id="27" name="圖片 26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083" y="4811214"/>
              <a:ext cx="1335419" cy="1335419"/>
            </a:xfrm>
            <a:prstGeom prst="rect">
              <a:avLst/>
            </a:prstGeom>
          </p:spPr>
        </p:pic>
        <p:sp>
          <p:nvSpPr>
            <p:cNvPr id="28" name="文字方塊 27"/>
            <p:cNvSpPr txBox="1"/>
            <p:nvPr/>
          </p:nvSpPr>
          <p:spPr>
            <a:xfrm>
              <a:off x="857688" y="5148048"/>
              <a:ext cx="352874" cy="4077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846" b="1" dirty="0">
                  <a:solidFill>
                    <a:srgbClr val="0000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1</a:t>
              </a:r>
              <a:endParaRPr lang="zh-TW" altLang="en-US" sz="1846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63059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240017" y="1120190"/>
            <a:ext cx="888023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從資料庫設計、遊戲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APP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開發到穿戴裝置與自平衡車系統整合，由</a:t>
            </a:r>
            <a:r>
              <a:rPr lang="zh-TW" altLang="en-US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跨校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暨南大學、中興大學、東海大學、朝陽科大、台大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跨科系</a:t>
            </a:r>
            <a:r>
              <a:rPr lang="en-US" altLang="zh-TW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資管、財務金融、機械、國企</a:t>
            </a:r>
            <a:r>
              <a:rPr lang="en-US" altLang="zh-TW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的研習生共同組隊跨域合作；</a:t>
            </a:r>
            <a:r>
              <a:rPr lang="zh-TW" altLang="en-US" sz="20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利用樂高玩具搭配藍芽與穿戴裝置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新科技，創造造型機器人，配合遊戲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APP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，帶領小朋友體驗穿戴操控機器人闖過重重關卡，嘗試不同的新玩具！</a:t>
            </a:r>
          </a:p>
        </p:txBody>
      </p:sp>
      <p:sp>
        <p:nvSpPr>
          <p:cNvPr id="14" name="文字方塊 13"/>
          <p:cNvSpPr txBox="1"/>
          <p:nvPr/>
        </p:nvSpPr>
        <p:spPr>
          <a:xfrm>
            <a:off x="691998" y="219246"/>
            <a:ext cx="84282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000" b="1" dirty="0" smtClean="0">
                <a:solidFill>
                  <a:schemeClr val="accent3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專題</a:t>
            </a:r>
            <a:r>
              <a:rPr lang="zh-TW" altLang="en-US" sz="3000" b="1" dirty="0">
                <a:solidFill>
                  <a:schemeClr val="accent3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案例</a:t>
            </a:r>
            <a:r>
              <a:rPr lang="en-US" altLang="zh-TW" sz="3000" b="1" dirty="0">
                <a:solidFill>
                  <a:schemeClr val="accent3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en-US" sz="3000" b="1" dirty="0" smtClean="0">
                <a:solidFill>
                  <a:schemeClr val="accent3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造型</a:t>
            </a:r>
            <a:r>
              <a:rPr lang="zh-TW" altLang="en-US" sz="3000" b="1" dirty="0">
                <a:solidFill>
                  <a:schemeClr val="accent3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機器車競賽整合系統</a:t>
            </a:r>
            <a:r>
              <a:rPr lang="zh-TW" altLang="en-US" sz="3000" b="1" dirty="0" smtClean="0">
                <a:solidFill>
                  <a:schemeClr val="accent3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建置</a:t>
            </a:r>
            <a:endParaRPr lang="zh-TW" altLang="en-US" sz="30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r"/>
            <a:r>
              <a:rPr lang="en-US" altLang="zh-TW" b="1" dirty="0">
                <a:solidFill>
                  <a:schemeClr val="accent3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b="1" dirty="0">
                <a:solidFill>
                  <a:schemeClr val="accent3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鞋技中心</a:t>
            </a:r>
            <a:r>
              <a:rPr lang="en-US" altLang="zh-TW" b="1" dirty="0">
                <a:solidFill>
                  <a:schemeClr val="accent3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en-US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6" name="圖片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514" y="4706414"/>
            <a:ext cx="2175910" cy="1304089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48"/>
          <a:stretch/>
        </p:blipFill>
        <p:spPr>
          <a:xfrm>
            <a:off x="284514" y="2883530"/>
            <a:ext cx="2175910" cy="1814450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0425" y="2875097"/>
            <a:ext cx="4254011" cy="2836007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2852936"/>
            <a:ext cx="2589379" cy="3456385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2401068" y="5893380"/>
            <a:ext cx="3980577" cy="376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846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穿戴裝置控制自平衡車進行遊戲闖關</a:t>
            </a:r>
          </a:p>
        </p:txBody>
      </p:sp>
      <p:grpSp>
        <p:nvGrpSpPr>
          <p:cNvPr id="19" name="群組 18"/>
          <p:cNvGrpSpPr/>
          <p:nvPr/>
        </p:nvGrpSpPr>
        <p:grpSpPr>
          <a:xfrm>
            <a:off x="7843672" y="2572195"/>
            <a:ext cx="1223817" cy="1192924"/>
            <a:chOff x="369084" y="4811214"/>
            <a:chExt cx="1335419" cy="1335419"/>
          </a:xfrm>
        </p:grpSpPr>
        <p:pic>
          <p:nvPicPr>
            <p:cNvPr id="20" name="圖片 1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084" y="4811214"/>
              <a:ext cx="1335419" cy="1335419"/>
            </a:xfrm>
            <a:prstGeom prst="rect">
              <a:avLst/>
            </a:prstGeom>
          </p:spPr>
        </p:pic>
        <p:sp>
          <p:nvSpPr>
            <p:cNvPr id="21" name="文字方塊 20"/>
            <p:cNvSpPr txBox="1"/>
            <p:nvPr/>
          </p:nvSpPr>
          <p:spPr>
            <a:xfrm>
              <a:off x="861133" y="5118709"/>
              <a:ext cx="430859" cy="5631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846" b="1" dirty="0">
                  <a:solidFill>
                    <a:srgbClr val="0000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2</a:t>
              </a:r>
              <a:endParaRPr lang="zh-TW" altLang="en-US" sz="1846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506662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圖片 2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711"/>
          <a:stretch/>
        </p:blipFill>
        <p:spPr>
          <a:xfrm>
            <a:off x="151909" y="4888344"/>
            <a:ext cx="2758368" cy="1531758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323528" y="1177249"/>
            <a:ext cx="8717757" cy="1512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846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深入偏鄉</a:t>
            </a:r>
            <a:r>
              <a:rPr lang="en-US" altLang="zh-TW" sz="1846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+</a:t>
            </a:r>
            <a:r>
              <a:rPr lang="zh-TW" altLang="en-US" sz="1846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需求分析</a:t>
            </a:r>
            <a:r>
              <a:rPr lang="en-US" altLang="zh-TW" sz="1846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+</a:t>
            </a:r>
            <a:r>
              <a:rPr lang="zh-TW" altLang="en-US" sz="1846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提案改善  打造偏鄉智慧共乘服務</a:t>
            </a:r>
            <a:r>
              <a:rPr lang="en-US" altLang="zh-TW" sz="1846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APP</a:t>
            </a:r>
            <a:r>
              <a:rPr lang="zh-TW" altLang="en-US" sz="1846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br>
              <a:rPr lang="zh-TW" altLang="en-US" sz="1846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1846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由交通部法人安排運輸</a:t>
            </a:r>
            <a:r>
              <a:rPr lang="zh-TW" altLang="en-US" sz="1846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專長</a:t>
            </a:r>
            <a:r>
              <a:rPr lang="zh-TW" altLang="en-US" sz="1846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業師，</a:t>
            </a:r>
            <a:r>
              <a:rPr lang="zh-TW" altLang="en-US" sz="1846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帶領非資訊背景研習生</a:t>
            </a:r>
            <a:r>
              <a:rPr lang="en-US" altLang="zh-TW" sz="1846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846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行銷、數位學習、設計、文化發展</a:t>
            </a:r>
            <a:r>
              <a:rPr lang="en-US" altLang="zh-TW" sz="1846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846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深入花蓮偏鄉訪談需求，活用</a:t>
            </a:r>
            <a:r>
              <a:rPr lang="en-US" altLang="zh-TW" sz="1846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55</a:t>
            </a:r>
            <a:r>
              <a:rPr lang="zh-TW" altLang="en-US" sz="1846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歲以上退休人口，發揮人人互助的特色，建立平台串聯每個人的行程，讓有相同目的的人可以找到彼此一起出發，藉此司機可增加收入，乘客減少</a:t>
            </a:r>
            <a:r>
              <a:rPr lang="zh-TW" altLang="en-US" sz="1846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支出，</a:t>
            </a:r>
            <a:r>
              <a:rPr lang="zh-TW" altLang="en-US" sz="1846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解決偏鄉交通運輸的問題！</a:t>
            </a:r>
            <a:endParaRPr lang="en-US" altLang="zh-TW" sz="1846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846883" y="209112"/>
            <a:ext cx="8117605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b="1" dirty="0" smtClean="0">
                <a:solidFill>
                  <a:schemeClr val="accent3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專題</a:t>
            </a:r>
            <a:r>
              <a:rPr lang="zh-TW" altLang="en-US" sz="3200" b="1" dirty="0">
                <a:solidFill>
                  <a:schemeClr val="accent3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案例</a:t>
            </a:r>
            <a:r>
              <a:rPr lang="en-US" altLang="zh-TW" sz="3200" b="1" dirty="0">
                <a:solidFill>
                  <a:schemeClr val="accent3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en-US" sz="3200" b="1" dirty="0" smtClean="0">
                <a:solidFill>
                  <a:schemeClr val="accent3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共榮社</a:t>
            </a:r>
            <a:r>
              <a:rPr lang="zh-TW" altLang="en-US" sz="3200" b="1" dirty="0">
                <a:solidFill>
                  <a:schemeClr val="accent3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群協作行動</a:t>
            </a:r>
            <a:r>
              <a:rPr lang="zh-TW" altLang="en-US" sz="3200" b="1" dirty="0" smtClean="0">
                <a:solidFill>
                  <a:schemeClr val="accent3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服務</a:t>
            </a:r>
            <a:endParaRPr lang="en-US" altLang="zh-TW" sz="3200" b="1" dirty="0" smtClean="0">
              <a:solidFill>
                <a:schemeClr val="accent3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  <a:cs typeface="+mj-cs"/>
            </a:endParaRPr>
          </a:p>
          <a:p>
            <a:pPr algn="r"/>
            <a:r>
              <a:rPr lang="en-US" altLang="zh-TW" sz="2000" b="1" dirty="0" smtClean="0">
                <a:solidFill>
                  <a:schemeClr val="accent3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000" b="1" dirty="0">
                <a:solidFill>
                  <a:schemeClr val="accent3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中華顧問</a:t>
            </a:r>
            <a:r>
              <a:rPr lang="en-US" altLang="zh-TW" sz="2000" b="1" dirty="0">
                <a:solidFill>
                  <a:schemeClr val="accent3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en-US" sz="20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en-US" altLang="zh-TW" sz="3200" b="1" dirty="0">
              <a:solidFill>
                <a:schemeClr val="accent3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  <p:pic>
        <p:nvPicPr>
          <p:cNvPr id="20" name="圖片 19">
            <a:extLst>
              <a:ext uri="{FF2B5EF4-FFF2-40B4-BE49-F238E27FC236}">
                <a16:creationId xmlns:a16="http://schemas.microsoft.com/office/drawing/2014/main" xmlns="" id="{D5435E12-AF2B-407A-9C2E-7F07E1A4535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7" r="5208"/>
          <a:stretch/>
        </p:blipFill>
        <p:spPr>
          <a:xfrm>
            <a:off x="6578675" y="2943081"/>
            <a:ext cx="2512410" cy="1612004"/>
          </a:xfrm>
          <a:prstGeom prst="rect">
            <a:avLst/>
          </a:prstGeom>
        </p:spPr>
      </p:pic>
      <p:pic>
        <p:nvPicPr>
          <p:cNvPr id="21" name="圖片 20" descr="一張含有 個人, 樹, 室外, 草 的圖片&#10;&#10;描述是以非常高的可信度產生">
            <a:extLst>
              <a:ext uri="{FF2B5EF4-FFF2-40B4-BE49-F238E27FC236}">
                <a16:creationId xmlns:a16="http://schemas.microsoft.com/office/drawing/2014/main" xmlns="" id="{E23EB3E9-8F34-4DC8-A395-0844487FDF3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022" y="4555085"/>
            <a:ext cx="2500062" cy="1666708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27" y="2925800"/>
            <a:ext cx="2945955" cy="1963970"/>
          </a:xfrm>
          <a:prstGeom prst="rect">
            <a:avLst/>
          </a:prstGeom>
        </p:spPr>
      </p:pic>
      <p:pic>
        <p:nvPicPr>
          <p:cNvPr id="22" name="圖片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0277" y="2925801"/>
            <a:ext cx="3680745" cy="2888800"/>
          </a:xfrm>
          <a:prstGeom prst="rect">
            <a:avLst/>
          </a:prstGeom>
        </p:spPr>
      </p:pic>
      <p:sp>
        <p:nvSpPr>
          <p:cNvPr id="24" name="文字方塊 23"/>
          <p:cNvSpPr txBox="1"/>
          <p:nvPr/>
        </p:nvSpPr>
        <p:spPr>
          <a:xfrm>
            <a:off x="1887511" y="6102395"/>
            <a:ext cx="110799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專題展示</a:t>
            </a:r>
            <a:endParaRPr lang="zh-TW" altLang="en-US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5" name="文字方塊 24"/>
          <p:cNvSpPr txBox="1"/>
          <p:nvPr/>
        </p:nvSpPr>
        <p:spPr>
          <a:xfrm>
            <a:off x="6591330" y="5880871"/>
            <a:ext cx="110799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深入訪談</a:t>
            </a:r>
            <a:endParaRPr lang="zh-TW" altLang="en-US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6" name="文字方塊 25"/>
          <p:cNvSpPr txBox="1"/>
          <p:nvPr/>
        </p:nvSpPr>
        <p:spPr>
          <a:xfrm>
            <a:off x="4009397" y="5880872"/>
            <a:ext cx="1598515" cy="376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846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APP</a:t>
            </a:r>
            <a:r>
              <a:rPr lang="zh-TW" altLang="en-US" sz="1846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畫面展示</a:t>
            </a:r>
          </a:p>
        </p:txBody>
      </p:sp>
      <p:grpSp>
        <p:nvGrpSpPr>
          <p:cNvPr id="27" name="群組 26"/>
          <p:cNvGrpSpPr/>
          <p:nvPr/>
        </p:nvGrpSpPr>
        <p:grpSpPr>
          <a:xfrm>
            <a:off x="7621306" y="2502857"/>
            <a:ext cx="1207298" cy="1042693"/>
            <a:chOff x="369084" y="4811214"/>
            <a:chExt cx="1335419" cy="1335419"/>
          </a:xfrm>
        </p:grpSpPr>
        <p:pic>
          <p:nvPicPr>
            <p:cNvPr id="28" name="圖片 2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084" y="4811214"/>
              <a:ext cx="1335419" cy="1335419"/>
            </a:xfrm>
            <a:prstGeom prst="rect">
              <a:avLst/>
            </a:prstGeom>
          </p:spPr>
        </p:pic>
        <p:sp>
          <p:nvSpPr>
            <p:cNvPr id="29" name="文字方塊 28"/>
            <p:cNvSpPr txBox="1"/>
            <p:nvPr/>
          </p:nvSpPr>
          <p:spPr>
            <a:xfrm>
              <a:off x="707547" y="5112109"/>
              <a:ext cx="729106" cy="482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846" b="1" dirty="0">
                  <a:solidFill>
                    <a:srgbClr val="0000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特選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0777017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921" y="2574229"/>
            <a:ext cx="1509327" cy="4054005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182287" y="1091558"/>
            <a:ext cx="8717757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TW" altLang="en-US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從使用者需求角度出發，</a:t>
            </a:r>
            <a:r>
              <a:rPr lang="zh-TW" altLang="en-US" sz="2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跨領域學生</a:t>
            </a:r>
            <a:r>
              <a:rPr lang="en-US" altLang="zh-TW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資訊傳播、課程教學、會計</a:t>
            </a:r>
            <a:r>
              <a:rPr lang="en-US" altLang="zh-TW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合作共同設計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推出「</a:t>
            </a:r>
            <a:r>
              <a:rPr lang="zh-TW" altLang="en-US" sz="22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雲端客製化設計平台</a:t>
            </a:r>
            <a:r>
              <a:rPr lang="zh-TW" altLang="en-US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」，讓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使用者可以自己在平台上設計排版，創作獨一無二專屬的圖案，再透過線上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3D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模擬，即時看到商品完成後的樣式</a:t>
            </a:r>
            <a:r>
              <a:rPr lang="zh-TW" altLang="en-US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，最後利用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印研中心的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3D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紙張列印技術，製作出快速、方便又環保的專屬小</a:t>
            </a:r>
            <a:r>
              <a:rPr lang="zh-TW" altLang="en-US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物，直接商品化！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846883" y="209112"/>
            <a:ext cx="86409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b="1" dirty="0" smtClean="0">
                <a:solidFill>
                  <a:schemeClr val="accent3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專題</a:t>
            </a:r>
            <a:r>
              <a:rPr lang="zh-TW" altLang="en-US" sz="3200" b="1" dirty="0">
                <a:solidFill>
                  <a:schemeClr val="accent3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案例</a:t>
            </a:r>
            <a:r>
              <a:rPr lang="en-US" altLang="zh-TW" sz="3200" b="1" dirty="0">
                <a:solidFill>
                  <a:schemeClr val="accent3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en-US" sz="3200" b="1" dirty="0" smtClean="0">
                <a:solidFill>
                  <a:schemeClr val="accent3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雲端</a:t>
            </a:r>
            <a:r>
              <a:rPr lang="zh-TW" altLang="en-US" sz="3200" b="1" dirty="0">
                <a:solidFill>
                  <a:schemeClr val="accent3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客製化設計平台</a:t>
            </a:r>
            <a:r>
              <a:rPr lang="en-US" altLang="zh-TW" sz="2200" b="1" dirty="0" smtClean="0">
                <a:solidFill>
                  <a:schemeClr val="accent3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200" b="1" dirty="0" smtClean="0">
                <a:solidFill>
                  <a:schemeClr val="accent3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印研中心</a:t>
            </a:r>
            <a:r>
              <a:rPr lang="en-US" altLang="zh-TW" sz="2200" b="1" dirty="0" smtClean="0">
                <a:solidFill>
                  <a:schemeClr val="accent3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en-US" sz="22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en-US" altLang="zh-TW" sz="3200" b="1" dirty="0">
              <a:solidFill>
                <a:schemeClr val="accent3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844" y="3212976"/>
            <a:ext cx="2191558" cy="1461039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212976"/>
            <a:ext cx="4534235" cy="3022823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740" y="4797152"/>
            <a:ext cx="2215662" cy="1477108"/>
          </a:xfrm>
          <a:prstGeom prst="rect">
            <a:avLst/>
          </a:prstGeom>
        </p:spPr>
      </p:pic>
      <p:grpSp>
        <p:nvGrpSpPr>
          <p:cNvPr id="27" name="群組 26"/>
          <p:cNvGrpSpPr/>
          <p:nvPr/>
        </p:nvGrpSpPr>
        <p:grpSpPr>
          <a:xfrm>
            <a:off x="6151623" y="2523473"/>
            <a:ext cx="1207298" cy="1042693"/>
            <a:chOff x="369084" y="4811214"/>
            <a:chExt cx="1335419" cy="1335419"/>
          </a:xfrm>
        </p:grpSpPr>
        <p:pic>
          <p:nvPicPr>
            <p:cNvPr id="28" name="圖片 2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084" y="4811214"/>
              <a:ext cx="1335419" cy="1335419"/>
            </a:xfrm>
            <a:prstGeom prst="rect">
              <a:avLst/>
            </a:prstGeom>
          </p:spPr>
        </p:pic>
        <p:sp>
          <p:nvSpPr>
            <p:cNvPr id="29" name="文字方塊 28"/>
            <p:cNvSpPr txBox="1"/>
            <p:nvPr/>
          </p:nvSpPr>
          <p:spPr>
            <a:xfrm>
              <a:off x="876905" y="5112109"/>
              <a:ext cx="360297" cy="482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846" b="1" dirty="0">
                  <a:solidFill>
                    <a:srgbClr val="0000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2</a:t>
              </a:r>
              <a:endParaRPr lang="zh-TW" altLang="en-US" sz="1846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</p:grpSp>
      <p:sp>
        <p:nvSpPr>
          <p:cNvPr id="33" name="文字方塊 32"/>
          <p:cNvSpPr txBox="1"/>
          <p:nvPr/>
        </p:nvSpPr>
        <p:spPr>
          <a:xfrm>
            <a:off x="3749767" y="5866467"/>
            <a:ext cx="110799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作品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展示</a:t>
            </a:r>
            <a:endParaRPr lang="zh-TW" altLang="en-US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4" name="文字方塊 33"/>
          <p:cNvSpPr txBox="1"/>
          <p:nvPr/>
        </p:nvSpPr>
        <p:spPr>
          <a:xfrm>
            <a:off x="5366793" y="4539937"/>
            <a:ext cx="1569660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印刷技術學習</a:t>
            </a:r>
            <a:endParaRPr lang="zh-TW" altLang="en-US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5" name="文字方塊 34"/>
          <p:cNvSpPr txBox="1"/>
          <p:nvPr/>
        </p:nvSpPr>
        <p:spPr>
          <a:xfrm>
            <a:off x="5760406" y="6330029"/>
            <a:ext cx="1608133" cy="376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846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３Ｄ建模設計</a:t>
            </a:r>
            <a:endParaRPr lang="zh-TW" altLang="en-US" sz="1846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8918088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182287" y="1216222"/>
            <a:ext cx="8717757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TW" altLang="en-US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金屬中心與</a:t>
            </a:r>
            <a:r>
              <a:rPr lang="en-US" altLang="zh-TW" sz="2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AI</a:t>
            </a:r>
            <a:r>
              <a:rPr lang="zh-TW" altLang="en-US" sz="2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企業直接合作</a:t>
            </a:r>
            <a:r>
              <a:rPr lang="zh-TW" altLang="en-US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，結合兩位研習生背景</a:t>
            </a:r>
            <a:r>
              <a:rPr lang="en-US" altLang="zh-TW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資管、電子</a:t>
            </a:r>
            <a:r>
              <a:rPr lang="en-US" altLang="zh-TW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于</a:t>
            </a:r>
            <a:r>
              <a:rPr lang="en-US" altLang="zh-TW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個月內開發「</a:t>
            </a:r>
            <a:r>
              <a:rPr lang="en-US" altLang="zh-TW" sz="22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VR </a:t>
            </a:r>
            <a:r>
              <a:rPr lang="zh-TW" altLang="en-US" sz="22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遙控智慧型災區探測</a:t>
            </a:r>
            <a:r>
              <a:rPr lang="zh-TW" altLang="en-US" sz="22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機器人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」，利用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AI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技術進行目標對象辨識，再透過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VR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虛擬實境技術延伸，讓救災人員如同親臨現場，遠端跨境探勘救災路線，最後</a:t>
            </a:r>
            <a:r>
              <a:rPr lang="zh-TW" altLang="en-US" sz="2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軟硬整合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，結合反映災害現場之環境感測數據，便於分析險劣因素，以力搶救人員避免傷亡。</a:t>
            </a:r>
            <a:endParaRPr lang="en-US" altLang="zh-TW" sz="22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846883" y="209112"/>
            <a:ext cx="80531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 dirty="0" smtClean="0">
                <a:solidFill>
                  <a:schemeClr val="accent3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專題</a:t>
            </a:r>
            <a:r>
              <a:rPr lang="zh-TW" altLang="en-US" sz="2800" b="1" dirty="0">
                <a:solidFill>
                  <a:schemeClr val="accent3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案例</a:t>
            </a:r>
            <a:r>
              <a:rPr lang="en-US" altLang="zh-TW" sz="2800" b="1" dirty="0">
                <a:solidFill>
                  <a:schemeClr val="accent3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- </a:t>
            </a:r>
            <a:r>
              <a:rPr lang="en-US" altLang="zh-TW" sz="2800" b="1" dirty="0" smtClean="0">
                <a:solidFill>
                  <a:schemeClr val="accent3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VR </a:t>
            </a:r>
            <a:r>
              <a:rPr lang="zh-TW" altLang="en-US" sz="2800" b="1" dirty="0">
                <a:solidFill>
                  <a:schemeClr val="accent3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遙控智慧型災區探測</a:t>
            </a:r>
            <a:r>
              <a:rPr lang="zh-TW" altLang="en-US" sz="2800" b="1" dirty="0" smtClean="0">
                <a:solidFill>
                  <a:schemeClr val="accent3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機器人</a:t>
            </a:r>
            <a:endParaRPr lang="en-US" altLang="zh-TW" sz="2800" b="1" dirty="0" smtClean="0">
              <a:solidFill>
                <a:schemeClr val="accent3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  <a:cs typeface="+mj-cs"/>
            </a:endParaRPr>
          </a:p>
          <a:p>
            <a:pPr algn="r"/>
            <a:r>
              <a:rPr lang="en-US" altLang="zh-TW" sz="2000" b="1" dirty="0" smtClean="0">
                <a:solidFill>
                  <a:schemeClr val="accent3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000" b="1" dirty="0" smtClean="0">
                <a:solidFill>
                  <a:schemeClr val="accent3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金屬中心</a:t>
            </a:r>
            <a:r>
              <a:rPr lang="en-US" altLang="zh-TW" sz="2000" b="1" dirty="0" smtClean="0">
                <a:solidFill>
                  <a:schemeClr val="accent3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en-US" sz="20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2946603"/>
            <a:ext cx="1882640" cy="3873462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87" y="3981903"/>
            <a:ext cx="3864452" cy="2576301"/>
          </a:xfrm>
          <a:prstGeom prst="rect">
            <a:avLst/>
          </a:prstGeom>
        </p:spPr>
      </p:pic>
      <p:grpSp>
        <p:nvGrpSpPr>
          <p:cNvPr id="27" name="群組 26"/>
          <p:cNvGrpSpPr/>
          <p:nvPr/>
        </p:nvGrpSpPr>
        <p:grpSpPr>
          <a:xfrm>
            <a:off x="3203848" y="2975837"/>
            <a:ext cx="1207298" cy="1042693"/>
            <a:chOff x="369084" y="4811214"/>
            <a:chExt cx="1335419" cy="1335419"/>
          </a:xfrm>
        </p:grpSpPr>
        <p:pic>
          <p:nvPicPr>
            <p:cNvPr id="28" name="圖片 2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084" y="4811214"/>
              <a:ext cx="1335419" cy="1335419"/>
            </a:xfrm>
            <a:prstGeom prst="rect">
              <a:avLst/>
            </a:prstGeom>
          </p:spPr>
        </p:pic>
        <p:sp>
          <p:nvSpPr>
            <p:cNvPr id="29" name="文字方塊 28"/>
            <p:cNvSpPr txBox="1"/>
            <p:nvPr/>
          </p:nvSpPr>
          <p:spPr>
            <a:xfrm>
              <a:off x="876905" y="5112109"/>
              <a:ext cx="360297" cy="482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846" b="1" dirty="0" smtClean="0">
                  <a:solidFill>
                    <a:srgbClr val="0000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3</a:t>
              </a:r>
              <a:endParaRPr lang="zh-TW" altLang="en-US" sz="1846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</p:grpSp>
      <p:pic>
        <p:nvPicPr>
          <p:cNvPr id="10" name="圖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7044" y="5085184"/>
            <a:ext cx="2195736" cy="1646059"/>
          </a:xfrm>
          <a:prstGeom prst="rect">
            <a:avLst/>
          </a:prstGeom>
        </p:spPr>
      </p:pic>
      <p:pic>
        <p:nvPicPr>
          <p:cNvPr id="19" name="圖片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3866" y="3001326"/>
            <a:ext cx="2916174" cy="1640347"/>
          </a:xfrm>
          <a:prstGeom prst="rect">
            <a:avLst/>
          </a:prstGeom>
        </p:spPr>
      </p:pic>
      <p:sp>
        <p:nvSpPr>
          <p:cNvPr id="20" name="文字方塊 19"/>
          <p:cNvSpPr txBox="1"/>
          <p:nvPr/>
        </p:nvSpPr>
        <p:spPr>
          <a:xfrm>
            <a:off x="231498" y="3200954"/>
            <a:ext cx="2817164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VR </a:t>
            </a:r>
            <a:r>
              <a:rPr lang="zh-TW" altLang="en-US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遙控智慧型災區探測</a:t>
            </a:r>
            <a:r>
              <a:rPr lang="zh-TW" altLang="en-US" b="1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機器人完成</a:t>
            </a:r>
            <a:r>
              <a:rPr lang="zh-TW" altLang="en-US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雛形</a:t>
            </a:r>
          </a:p>
        </p:txBody>
      </p:sp>
      <p:sp>
        <p:nvSpPr>
          <p:cNvPr id="21" name="文字方塊 20"/>
          <p:cNvSpPr txBox="1"/>
          <p:nvPr/>
        </p:nvSpPr>
        <p:spPr>
          <a:xfrm>
            <a:off x="6173866" y="4494096"/>
            <a:ext cx="2401619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VR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畫面探測 救災演練</a:t>
            </a:r>
            <a:endParaRPr lang="zh-TW" altLang="en-US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246832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內容版面配置區 2"/>
          <p:cNvSpPr>
            <a:spLocks noGrp="1"/>
          </p:cNvSpPr>
          <p:nvPr>
            <p:ph idx="1"/>
          </p:nvPr>
        </p:nvSpPr>
        <p:spPr>
          <a:xfrm>
            <a:off x="395536" y="1412776"/>
            <a:ext cx="8352928" cy="5184576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  <a:buClrTx/>
            </a:pPr>
            <a:r>
              <a:rPr lang="zh-TW" altLang="en-US" sz="2400" dirty="0">
                <a:solidFill>
                  <a:schemeClr val="tx1"/>
                </a:solidFill>
                <a:latin typeface="+mj-lt"/>
                <a:ea typeface="微軟正黑體" panose="020B0604030504040204" pitchFamily="34" charset="-120"/>
              </a:rPr>
              <a:t>主辦單位：經濟部工業局</a:t>
            </a:r>
          </a:p>
          <a:p>
            <a:pPr>
              <a:spcBef>
                <a:spcPts val="600"/>
              </a:spcBef>
              <a:spcAft>
                <a:spcPts val="600"/>
              </a:spcAft>
              <a:buClrTx/>
            </a:pPr>
            <a:r>
              <a:rPr lang="zh-TW" altLang="en-US" sz="2400" dirty="0">
                <a:solidFill>
                  <a:schemeClr val="tx1"/>
                </a:solidFill>
                <a:latin typeface="+mj-lt"/>
                <a:ea typeface="微軟正黑體" panose="020B0604030504040204" pitchFamily="34" charset="-120"/>
              </a:rPr>
              <a:t>執行單位：</a:t>
            </a:r>
            <a:r>
              <a:rPr lang="en-US" altLang="zh-TW" sz="2400" dirty="0" err="1" smtClean="0">
                <a:solidFill>
                  <a:schemeClr val="tx1"/>
                </a:solidFill>
                <a:latin typeface="+mj-lt"/>
                <a:ea typeface="微軟正黑體" panose="020B0604030504040204" pitchFamily="34" charset="-120"/>
              </a:rPr>
              <a:t>DIGI</a:t>
            </a:r>
            <a:r>
              <a:rPr lang="en-US" altLang="zh-TW" sz="2400" baseline="30000" dirty="0" err="1" smtClean="0">
                <a:solidFill>
                  <a:schemeClr val="tx1"/>
                </a:solidFill>
                <a:latin typeface="+mj-lt"/>
                <a:ea typeface="微軟正黑體" panose="020B0604030504040204" pitchFamily="34" charset="-120"/>
              </a:rPr>
              <a:t>+</a:t>
            </a:r>
            <a:r>
              <a:rPr lang="en-US" altLang="zh-TW" sz="2400" dirty="0" err="1" smtClean="0">
                <a:solidFill>
                  <a:schemeClr val="tx1"/>
                </a:solidFill>
                <a:latin typeface="+mj-lt"/>
                <a:ea typeface="微軟正黑體" panose="020B0604030504040204" pitchFamily="34" charset="-120"/>
              </a:rPr>
              <a:t>Talent</a:t>
            </a:r>
            <a:r>
              <a:rPr lang="zh-TW" altLang="en-US" sz="2400" dirty="0">
                <a:solidFill>
                  <a:schemeClr val="tx1"/>
                </a:solidFill>
                <a:latin typeface="+mj-lt"/>
                <a:ea typeface="微軟正黑體" panose="020B0604030504040204" pitchFamily="34" charset="-120"/>
              </a:rPr>
              <a:t>跨域數位人才加速躍升計畫辦公室</a:t>
            </a:r>
          </a:p>
          <a:p>
            <a:pPr>
              <a:spcBef>
                <a:spcPts val="600"/>
              </a:spcBef>
              <a:spcAft>
                <a:spcPts val="600"/>
              </a:spcAft>
              <a:buClrTx/>
            </a:pPr>
            <a:r>
              <a:rPr lang="zh-TW" altLang="en-US" sz="2400" dirty="0" smtClean="0">
                <a:solidFill>
                  <a:schemeClr val="tx1"/>
                </a:solidFill>
                <a:latin typeface="+mj-lt"/>
                <a:ea typeface="微軟正黑體" panose="020B0604030504040204" pitchFamily="34" charset="-120"/>
              </a:rPr>
              <a:t>聯絡人：</a:t>
            </a:r>
            <a:r>
              <a:rPr lang="zh-TW" altLang="en-US" sz="2400" dirty="0">
                <a:solidFill>
                  <a:schemeClr val="tx1"/>
                </a:solidFill>
                <a:latin typeface="+mj-lt"/>
                <a:ea typeface="微軟正黑體" panose="020B0604030504040204" pitchFamily="34" charset="-120"/>
              </a:rPr>
              <a:t>詹</a:t>
            </a:r>
            <a:r>
              <a:rPr lang="zh-TW" altLang="en-US" sz="2400" dirty="0" smtClean="0">
                <a:solidFill>
                  <a:schemeClr val="tx1"/>
                </a:solidFill>
                <a:latin typeface="+mj-lt"/>
                <a:ea typeface="微軟正黑體" panose="020B0604030504040204" pitchFamily="34" charset="-120"/>
              </a:rPr>
              <a:t>如  </a:t>
            </a:r>
            <a:r>
              <a:rPr lang="zh-TW" altLang="en-US" sz="2400" dirty="0">
                <a:solidFill>
                  <a:schemeClr val="tx1"/>
                </a:solidFill>
                <a:latin typeface="+mj-lt"/>
                <a:ea typeface="微軟正黑體" panose="020B0604030504040204" pitchFamily="34" charset="-120"/>
              </a:rPr>
              <a:t>小姐</a:t>
            </a:r>
          </a:p>
          <a:p>
            <a:pPr>
              <a:spcBef>
                <a:spcPts val="600"/>
              </a:spcBef>
              <a:spcAft>
                <a:spcPts val="600"/>
              </a:spcAft>
              <a:buClrTx/>
            </a:pPr>
            <a:r>
              <a:rPr lang="zh-TW" altLang="en-US" sz="2400" dirty="0">
                <a:solidFill>
                  <a:schemeClr val="tx1"/>
                </a:solidFill>
                <a:latin typeface="+mj-lt"/>
                <a:ea typeface="微軟正黑體" panose="020B0604030504040204" pitchFamily="34" charset="-120"/>
              </a:rPr>
              <a:t>聯絡電話</a:t>
            </a:r>
            <a:r>
              <a:rPr lang="zh-TW" altLang="en-US" sz="2400" dirty="0" smtClean="0">
                <a:solidFill>
                  <a:schemeClr val="tx1"/>
                </a:solidFill>
                <a:latin typeface="+mj-lt"/>
                <a:ea typeface="微軟正黑體" panose="020B0604030504040204" pitchFamily="34" charset="-120"/>
              </a:rPr>
              <a:t>：</a:t>
            </a:r>
            <a:r>
              <a:rPr lang="en-US" altLang="zh-TW" sz="2400" dirty="0" smtClean="0">
                <a:solidFill>
                  <a:schemeClr val="tx1"/>
                </a:solidFill>
                <a:latin typeface="+mj-lt"/>
                <a:ea typeface="微軟正黑體" panose="020B0604030504040204" pitchFamily="34" charset="-120"/>
              </a:rPr>
              <a:t>0800-035822 </a:t>
            </a:r>
            <a:r>
              <a:rPr lang="zh-TW" altLang="en-US" sz="2400" dirty="0" smtClean="0">
                <a:solidFill>
                  <a:schemeClr val="tx1"/>
                </a:solidFill>
                <a:latin typeface="+mj-lt"/>
                <a:ea typeface="微軟正黑體" panose="020B0604030504040204" pitchFamily="34" charset="-120"/>
              </a:rPr>
              <a:t>轉 </a:t>
            </a:r>
            <a:r>
              <a:rPr lang="en-US" altLang="zh-TW" sz="2400" dirty="0" smtClean="0">
                <a:solidFill>
                  <a:schemeClr val="tx1"/>
                </a:solidFill>
                <a:latin typeface="+mj-lt"/>
                <a:ea typeface="微軟正黑體" panose="020B0604030504040204" pitchFamily="34" charset="-120"/>
              </a:rPr>
              <a:t>2</a:t>
            </a:r>
            <a:endParaRPr lang="en-US" altLang="zh-TW" sz="2400" dirty="0">
              <a:solidFill>
                <a:schemeClr val="tx1"/>
              </a:solidFill>
              <a:latin typeface="+mj-lt"/>
              <a:ea typeface="微軟正黑體" panose="020B0604030504040204" pitchFamily="34" charset="-12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ClrTx/>
            </a:pPr>
            <a:r>
              <a:rPr lang="zh-TW" altLang="en-US" sz="2400" dirty="0">
                <a:solidFill>
                  <a:schemeClr val="tx1"/>
                </a:solidFill>
                <a:latin typeface="+mj-lt"/>
                <a:ea typeface="微軟正黑體" panose="020B0604030504040204" pitchFamily="34" charset="-120"/>
              </a:rPr>
              <a:t>聯絡傳真：</a:t>
            </a:r>
            <a:r>
              <a:rPr lang="en-US" altLang="zh-TW" sz="2400" dirty="0">
                <a:solidFill>
                  <a:schemeClr val="tx1"/>
                </a:solidFill>
                <a:latin typeface="+mj-lt"/>
                <a:ea typeface="微軟正黑體" panose="020B0604030504040204" pitchFamily="34" charset="-120"/>
              </a:rPr>
              <a:t>03-5820303</a:t>
            </a:r>
          </a:p>
          <a:p>
            <a:pPr>
              <a:spcBef>
                <a:spcPts val="600"/>
              </a:spcBef>
              <a:spcAft>
                <a:spcPts val="600"/>
              </a:spcAft>
              <a:buClrTx/>
            </a:pPr>
            <a:r>
              <a:rPr lang="en-US" altLang="zh-TW" sz="2400" dirty="0">
                <a:solidFill>
                  <a:schemeClr val="tx1"/>
                </a:solidFill>
                <a:latin typeface="+mj-lt"/>
                <a:ea typeface="微軟正黑體" panose="020B0604030504040204" pitchFamily="34" charset="-120"/>
              </a:rPr>
              <a:t>Email</a:t>
            </a:r>
            <a:r>
              <a:rPr lang="zh-TW" altLang="en-US" sz="2400" dirty="0" smtClean="0">
                <a:solidFill>
                  <a:schemeClr val="tx1"/>
                </a:solidFill>
                <a:latin typeface="+mj-lt"/>
                <a:ea typeface="微軟正黑體" panose="020B0604030504040204" pitchFamily="34" charset="-120"/>
              </a:rPr>
              <a:t>：</a:t>
            </a:r>
            <a:r>
              <a:rPr lang="en-US" altLang="zh-TW" sz="2400" dirty="0" smtClean="0">
                <a:solidFill>
                  <a:schemeClr val="tx1"/>
                </a:solidFill>
                <a:latin typeface="+mj-lt"/>
                <a:ea typeface="微軟正黑體" panose="020B0604030504040204" pitchFamily="34" charset="-120"/>
                <a:hlinkClick r:id="rId2"/>
              </a:rPr>
              <a:t>digitalent@itri.org.tw</a:t>
            </a:r>
            <a:endParaRPr lang="en-US" altLang="zh-TW" sz="2400" dirty="0" smtClean="0">
              <a:solidFill>
                <a:schemeClr val="tx1"/>
              </a:solidFill>
              <a:latin typeface="+mj-lt"/>
              <a:ea typeface="微軟正黑體" panose="020B0604030504040204" pitchFamily="34" charset="-12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ClrTx/>
            </a:pPr>
            <a:r>
              <a:rPr lang="zh-TW" altLang="en-US" sz="2400" dirty="0" smtClean="0">
                <a:solidFill>
                  <a:schemeClr val="tx1"/>
                </a:solidFill>
                <a:latin typeface="+mj-lt"/>
                <a:ea typeface="微軟正黑體" panose="020B0604030504040204" pitchFamily="34" charset="-120"/>
              </a:rPr>
              <a:t>計畫</a:t>
            </a:r>
            <a:r>
              <a:rPr lang="zh-TW" altLang="en-US" sz="2400" dirty="0">
                <a:solidFill>
                  <a:schemeClr val="tx1"/>
                </a:solidFill>
                <a:latin typeface="+mj-lt"/>
                <a:ea typeface="微軟正黑體" panose="020B0604030504040204" pitchFamily="34" charset="-120"/>
              </a:rPr>
              <a:t>網站：</a:t>
            </a:r>
            <a:r>
              <a:rPr lang="en-US" altLang="zh-TW" sz="2400" dirty="0" smtClean="0">
                <a:solidFill>
                  <a:schemeClr val="tx1"/>
                </a:solidFill>
                <a:latin typeface="+mj-lt"/>
                <a:ea typeface="微軟正黑體" panose="020B0604030504040204" pitchFamily="34" charset="-120"/>
                <a:hlinkClick r:id="rId3"/>
              </a:rPr>
              <a:t>www.digitalent.org.tw</a:t>
            </a:r>
            <a:endParaRPr lang="en-US" altLang="zh-TW" sz="2400" dirty="0" smtClean="0">
              <a:solidFill>
                <a:schemeClr val="tx1"/>
              </a:solidFill>
              <a:latin typeface="+mj-lt"/>
              <a:ea typeface="微軟正黑體" panose="020B0604030504040204" pitchFamily="34" charset="-12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ClrTx/>
            </a:pPr>
            <a:r>
              <a:rPr lang="zh-TW" altLang="en-US" sz="2400" dirty="0">
                <a:solidFill>
                  <a:schemeClr val="tx1"/>
                </a:solidFill>
                <a:latin typeface="+mj-lt"/>
                <a:ea typeface="微軟正黑體" panose="020B0604030504040204" pitchFamily="34" charset="-120"/>
              </a:rPr>
              <a:t>計畫臉書：</a:t>
            </a:r>
            <a:r>
              <a:rPr lang="en-US" altLang="zh-TW" sz="2400" dirty="0">
                <a:solidFill>
                  <a:schemeClr val="tx1"/>
                </a:solidFill>
                <a:latin typeface="+mj-lt"/>
                <a:ea typeface="微軟正黑體" panose="020B0604030504040204" pitchFamily="34" charset="-120"/>
                <a:hlinkClick r:id="rId4"/>
              </a:rPr>
              <a:t>https://www.facebook.com/digiplustalent</a:t>
            </a:r>
            <a:r>
              <a:rPr lang="en-US" altLang="zh-TW" sz="2400" dirty="0" smtClean="0">
                <a:solidFill>
                  <a:schemeClr val="tx1"/>
                </a:solidFill>
                <a:latin typeface="+mj-lt"/>
                <a:ea typeface="微軟正黑體" panose="020B0604030504040204" pitchFamily="34" charset="-120"/>
                <a:hlinkClick r:id="rId4"/>
              </a:rPr>
              <a:t>/</a:t>
            </a:r>
            <a:endParaRPr lang="en-US" altLang="zh-TW" sz="2400" dirty="0" smtClean="0">
              <a:solidFill>
                <a:schemeClr val="tx1"/>
              </a:solidFill>
              <a:latin typeface="+mj-lt"/>
              <a:ea typeface="微軟正黑體" panose="020B0604030504040204" pitchFamily="34" charset="-12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ClrTx/>
              <a:buNone/>
            </a:pPr>
            <a:endParaRPr lang="en-US" altLang="zh-TW" sz="2400" dirty="0">
              <a:solidFill>
                <a:schemeClr val="tx1"/>
              </a:solidFill>
              <a:latin typeface="+mj-lt"/>
              <a:ea typeface="微軟正黑體" panose="020B0604030504040204" pitchFamily="34" charset="-120"/>
            </a:endParaRPr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899592" y="76200"/>
            <a:ext cx="7991996" cy="720000"/>
          </a:xfrm>
        </p:spPr>
        <p:txBody>
          <a:bodyPr/>
          <a:lstStyle/>
          <a:p>
            <a:r>
              <a:rPr lang="zh-TW" altLang="en-US" sz="3600" kern="1200" dirty="0" smtClean="0">
                <a:solidFill>
                  <a:schemeClr val="accent3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計畫辦公室聯絡窗口</a:t>
            </a:r>
            <a:endParaRPr lang="zh-TW" altLang="en-US" sz="3600" kern="1200" dirty="0">
              <a:solidFill>
                <a:schemeClr val="accent3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314987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453499" y="120533"/>
            <a:ext cx="82198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762000" eaLnBrk="0" hangingPunct="0"/>
            <a:r>
              <a:rPr lang="zh-TW" altLang="en-US" sz="36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>計畫目標</a:t>
            </a:r>
          </a:p>
        </p:txBody>
      </p:sp>
      <p:sp>
        <p:nvSpPr>
          <p:cNvPr id="83" name="矩形 82"/>
          <p:cNvSpPr/>
          <p:nvPr/>
        </p:nvSpPr>
        <p:spPr>
          <a:xfrm>
            <a:off x="251520" y="1088306"/>
            <a:ext cx="8892480" cy="8694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u"/>
            </a:pPr>
            <a:r>
              <a:rPr lang="zh-TW" altLang="en-US" sz="2400" b="1" dirty="0" smtClean="0">
                <a:latin typeface="+mj-lt"/>
                <a:ea typeface="微軟正黑體" panose="020B0604030504040204" pitchFamily="34" charset="-120"/>
              </a:rPr>
              <a:t>推動</a:t>
            </a:r>
            <a:r>
              <a:rPr lang="zh-TW" altLang="en-US" sz="2400" b="1" dirty="0" smtClean="0">
                <a:solidFill>
                  <a:srgbClr val="FF0000"/>
                </a:solidFill>
                <a:latin typeface="+mj-lt"/>
                <a:ea typeface="微軟正黑體" panose="020B0604030504040204" pitchFamily="34" charset="-120"/>
              </a:rPr>
              <a:t>產學研鏈結</a:t>
            </a:r>
            <a:r>
              <a:rPr lang="zh-TW" altLang="en-US" sz="2400" b="1" dirty="0" smtClean="0">
                <a:latin typeface="+mj-lt"/>
                <a:ea typeface="微軟正黑體" panose="020B0604030504040204" pitchFamily="34" charset="-120"/>
              </a:rPr>
              <a:t>培育機制，提升跨域數位人才就業力</a:t>
            </a:r>
            <a:endParaRPr lang="en-US" altLang="zh-TW" sz="2400" b="1" dirty="0" smtClean="0">
              <a:latin typeface="+mj-lt"/>
              <a:ea typeface="微軟正黑體" panose="020B0604030504040204" pitchFamily="34" charset="-120"/>
            </a:endParaRPr>
          </a:p>
          <a:p>
            <a:pPr marL="360000" indent="-360000"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u"/>
            </a:pPr>
            <a:r>
              <a:rPr lang="en-US" altLang="zh-TW" sz="2400" b="1" dirty="0" smtClean="0">
                <a:latin typeface="+mj-lt"/>
                <a:ea typeface="微軟正黑體" panose="020B0604030504040204" pitchFamily="34" charset="-120"/>
              </a:rPr>
              <a:t>108</a:t>
            </a:r>
            <a:r>
              <a:rPr lang="zh-TW" altLang="en-US" sz="2400" b="1" dirty="0" smtClean="0">
                <a:latin typeface="+mj-lt"/>
                <a:ea typeface="微軟正黑體" panose="020B0604030504040204" pitchFamily="34" charset="-120"/>
              </a:rPr>
              <a:t>年目標：</a:t>
            </a:r>
            <a:r>
              <a:rPr lang="zh-TW" altLang="en-US" sz="2400" b="1" dirty="0" smtClean="0">
                <a:solidFill>
                  <a:srgbClr val="FF0000"/>
                </a:solidFill>
                <a:latin typeface="+mj-lt"/>
                <a:ea typeface="微軟正黑體" panose="020B0604030504040204" pitchFamily="34" charset="-120"/>
              </a:rPr>
              <a:t>預</a:t>
            </a:r>
            <a:r>
              <a:rPr lang="zh-TW" altLang="en-US" sz="2400" b="1" dirty="0">
                <a:solidFill>
                  <a:srgbClr val="FF0000"/>
                </a:solidFill>
                <a:latin typeface="+mj-lt"/>
                <a:ea typeface="微軟正黑體" panose="020B0604030504040204" pitchFamily="34" charset="-120"/>
              </a:rPr>
              <a:t>計</a:t>
            </a:r>
            <a:r>
              <a:rPr lang="zh-TW" altLang="en-US" sz="2400" b="1" dirty="0" smtClean="0">
                <a:solidFill>
                  <a:srgbClr val="FF0000"/>
                </a:solidFill>
                <a:latin typeface="+mj-lt"/>
                <a:ea typeface="微軟正黑體" panose="020B0604030504040204" pitchFamily="34" charset="-120"/>
              </a:rPr>
              <a:t>培育</a:t>
            </a:r>
            <a:r>
              <a:rPr lang="en-US" altLang="zh-TW" sz="2400" b="1" u="sng" dirty="0" smtClean="0">
                <a:solidFill>
                  <a:srgbClr val="FF0000"/>
                </a:solidFill>
                <a:latin typeface="+mj-lt"/>
                <a:ea typeface="微軟正黑體" panose="020B0604030504040204" pitchFamily="34" charset="-120"/>
              </a:rPr>
              <a:t>600</a:t>
            </a:r>
            <a:r>
              <a:rPr lang="zh-TW" altLang="en-US" sz="2400" b="1" u="sng" dirty="0" smtClean="0">
                <a:solidFill>
                  <a:srgbClr val="FF0000"/>
                </a:solidFill>
                <a:latin typeface="+mj-lt"/>
                <a:ea typeface="微軟正黑體" panose="020B0604030504040204" pitchFamily="34" charset="-120"/>
              </a:rPr>
              <a:t>名</a:t>
            </a:r>
            <a:r>
              <a:rPr lang="zh-TW" altLang="en-US" sz="2400" b="1" dirty="0" smtClean="0">
                <a:solidFill>
                  <a:srgbClr val="FF0000"/>
                </a:solidFill>
                <a:latin typeface="+mj-lt"/>
                <a:ea typeface="微軟正黑體" panose="020B0604030504040204" pitchFamily="34" charset="-120"/>
              </a:rPr>
              <a:t>跨域數位人才</a:t>
            </a:r>
            <a:endParaRPr lang="en-US" altLang="zh-TW" sz="2400" b="1" dirty="0" smtClean="0">
              <a:solidFill>
                <a:srgbClr val="FF0000"/>
              </a:solidFill>
              <a:latin typeface="+mj-lt"/>
              <a:ea typeface="微軟正黑體" panose="020B0604030504040204" pitchFamily="34" charset="-120"/>
            </a:endParaRPr>
          </a:p>
        </p:txBody>
      </p:sp>
      <p:grpSp>
        <p:nvGrpSpPr>
          <p:cNvPr id="3" name="群組 2"/>
          <p:cNvGrpSpPr/>
          <p:nvPr/>
        </p:nvGrpSpPr>
        <p:grpSpPr>
          <a:xfrm>
            <a:off x="206675" y="1523040"/>
            <a:ext cx="8713501" cy="5112000"/>
            <a:chOff x="216682" y="1505116"/>
            <a:chExt cx="8713501" cy="5236252"/>
          </a:xfrm>
        </p:grpSpPr>
        <p:pic>
          <p:nvPicPr>
            <p:cNvPr id="13" name="圖片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5566" y="1505116"/>
              <a:ext cx="3477388" cy="4387840"/>
            </a:xfrm>
            <a:prstGeom prst="rect">
              <a:avLst/>
            </a:prstGeom>
          </p:spPr>
        </p:pic>
        <p:grpSp>
          <p:nvGrpSpPr>
            <p:cNvPr id="2" name="群組 1"/>
            <p:cNvGrpSpPr/>
            <p:nvPr/>
          </p:nvGrpSpPr>
          <p:grpSpPr>
            <a:xfrm>
              <a:off x="216682" y="2205368"/>
              <a:ext cx="8713501" cy="4536000"/>
              <a:chOff x="216682" y="2135080"/>
              <a:chExt cx="8713501" cy="4633182"/>
            </a:xfrm>
          </p:grpSpPr>
          <p:grpSp>
            <p:nvGrpSpPr>
              <p:cNvPr id="155" name="群組 154"/>
              <p:cNvGrpSpPr/>
              <p:nvPr/>
            </p:nvGrpSpPr>
            <p:grpSpPr>
              <a:xfrm>
                <a:off x="545701" y="5622723"/>
                <a:ext cx="7974371" cy="1145539"/>
                <a:chOff x="545701" y="5552926"/>
                <a:chExt cx="7974371" cy="1225793"/>
              </a:xfrm>
            </p:grpSpPr>
            <p:sp>
              <p:nvSpPr>
                <p:cNvPr id="156" name="圓角矩形 155"/>
                <p:cNvSpPr/>
                <p:nvPr/>
              </p:nvSpPr>
              <p:spPr>
                <a:xfrm>
                  <a:off x="545701" y="5552926"/>
                  <a:ext cx="7974371" cy="1225793"/>
                </a:xfrm>
                <a:prstGeom prst="roundRect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cene3d>
                  <a:camera prst="orthographicFront">
                    <a:rot lat="0" lon="0" rev="0"/>
                  </a:camera>
                  <a:lightRig rig="soft" dir="t">
                    <a:rot lat="0" lon="0" rev="0"/>
                  </a:lightRig>
                </a:scene3d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marL="628650" indent="-542925" algn="ctr">
                    <a:spcBef>
                      <a:spcPts val="300"/>
                    </a:spcBef>
                  </a:pPr>
                  <a:endParaRPr lang="zh-TW" altLang="en-US" b="1" dirty="0">
                    <a:solidFill>
                      <a:schemeClr val="tx1"/>
                    </a:solidFill>
                    <a:latin typeface="微軟正黑體" pitchFamily="34" charset="-120"/>
                    <a:ea typeface="微軟正黑體" pitchFamily="34" charset="-120"/>
                    <a:cs typeface="Times New Roman" pitchFamily="18" charset="0"/>
                  </a:endParaRPr>
                </a:p>
              </p:txBody>
            </p:sp>
            <p:grpSp>
              <p:nvGrpSpPr>
                <p:cNvPr id="157" name="群組 156"/>
                <p:cNvGrpSpPr/>
                <p:nvPr/>
              </p:nvGrpSpPr>
              <p:grpSpPr>
                <a:xfrm>
                  <a:off x="968527" y="5625554"/>
                  <a:ext cx="7071319" cy="1130269"/>
                  <a:chOff x="722880" y="5084439"/>
                  <a:chExt cx="7978571" cy="1371377"/>
                </a:xfrm>
              </p:grpSpPr>
              <p:sp>
                <p:nvSpPr>
                  <p:cNvPr id="158" name="橢圓 157"/>
                  <p:cNvSpPr/>
                  <p:nvPr/>
                </p:nvSpPr>
                <p:spPr>
                  <a:xfrm>
                    <a:off x="753377" y="5084439"/>
                    <a:ext cx="1475235" cy="1340755"/>
                  </a:xfrm>
                  <a:prstGeom prst="ellipse">
                    <a:avLst/>
                  </a:prstGeom>
                  <a:solidFill>
                    <a:srgbClr val="FFCCC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marL="628650" indent="-542925" algn="ctr">
                      <a:spcBef>
                        <a:spcPts val="300"/>
                      </a:spcBef>
                    </a:pPr>
                    <a:endParaRPr lang="zh-TW" altLang="en-US" b="1" dirty="0">
                      <a:solidFill>
                        <a:schemeClr val="tx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59" name="橢圓 158"/>
                  <p:cNvSpPr/>
                  <p:nvPr/>
                </p:nvSpPr>
                <p:spPr>
                  <a:xfrm>
                    <a:off x="2379062" y="5115061"/>
                    <a:ext cx="1475235" cy="1340755"/>
                  </a:xfrm>
                  <a:prstGeom prst="ellipse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marL="628650" indent="-542925" algn="ctr">
                      <a:spcBef>
                        <a:spcPts val="300"/>
                      </a:spcBef>
                    </a:pPr>
                    <a:endParaRPr lang="zh-TW" altLang="en-US" b="1" dirty="0">
                      <a:solidFill>
                        <a:schemeClr val="tx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60" name="橢圓 159"/>
                  <p:cNvSpPr/>
                  <p:nvPr/>
                </p:nvSpPr>
                <p:spPr>
                  <a:xfrm>
                    <a:off x="3988741" y="5115061"/>
                    <a:ext cx="1475235" cy="1340755"/>
                  </a:xfrm>
                  <a:prstGeom prst="ellipse">
                    <a:avLst/>
                  </a:prstGeom>
                  <a:solidFill>
                    <a:srgbClr val="FF99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marL="628650" indent="-542925" algn="ctr">
                      <a:spcBef>
                        <a:spcPts val="300"/>
                      </a:spcBef>
                    </a:pPr>
                    <a:endParaRPr lang="zh-TW" altLang="en-US" b="1" dirty="0">
                      <a:solidFill>
                        <a:schemeClr val="tx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61" name="橢圓 160"/>
                  <p:cNvSpPr/>
                  <p:nvPr/>
                </p:nvSpPr>
                <p:spPr>
                  <a:xfrm>
                    <a:off x="5585755" y="5115061"/>
                    <a:ext cx="1475235" cy="1340755"/>
                  </a:xfrm>
                  <a:prstGeom prst="ellipse">
                    <a:avLst/>
                  </a:prstGeom>
                  <a:solidFill>
                    <a:srgbClr val="DA82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marL="628650" indent="-542925" algn="ctr">
                      <a:spcBef>
                        <a:spcPts val="300"/>
                      </a:spcBef>
                    </a:pPr>
                    <a:endParaRPr lang="zh-TW" altLang="en-US" b="1" dirty="0">
                      <a:solidFill>
                        <a:schemeClr val="tx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62" name="Rectangle 16"/>
                  <p:cNvSpPr>
                    <a:spLocks noChangeArrowheads="1"/>
                  </p:cNvSpPr>
                  <p:nvPr/>
                </p:nvSpPr>
                <p:spPr bwMode="gray">
                  <a:xfrm>
                    <a:off x="722880" y="5534792"/>
                    <a:ext cx="1554818" cy="62711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>
                    <a:spAutoFit/>
                  </a:bodyPr>
                  <a:lstStyle/>
                  <a:p>
                    <a:pPr algn="ctr" eaLnBrk="0" hangingPunct="0"/>
                    <a:r>
                      <a:rPr lang="en-US" altLang="zh-TW" sz="2400" b="1" dirty="0" smtClean="0">
                        <a:latin typeface="+mj-lt"/>
                        <a:ea typeface="微軟正黑體" panose="020B0604030504040204" pitchFamily="34" charset="-120"/>
                      </a:rPr>
                      <a:t>MOOCs</a:t>
                    </a:r>
                    <a:endParaRPr lang="en-US" altLang="zh-TW" sz="2400" b="1" dirty="0">
                      <a:latin typeface="+mj-lt"/>
                      <a:ea typeface="微軟正黑體" panose="020B0604030504040204" pitchFamily="34" charset="-120"/>
                    </a:endParaRPr>
                  </a:p>
                </p:txBody>
              </p:sp>
              <p:sp>
                <p:nvSpPr>
                  <p:cNvPr id="163" name="Rectangle 17"/>
                  <p:cNvSpPr>
                    <a:spLocks noChangeArrowheads="1"/>
                  </p:cNvSpPr>
                  <p:nvPr/>
                </p:nvSpPr>
                <p:spPr bwMode="gray">
                  <a:xfrm>
                    <a:off x="2410491" y="5551257"/>
                    <a:ext cx="1415773" cy="43747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 algn="ctr" eaLnBrk="0" hangingPunct="0"/>
                    <a:r>
                      <a:rPr lang="zh-TW" altLang="en-US" sz="2400" b="1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實體課程</a:t>
                    </a:r>
                    <a:endParaRPr lang="en-US" altLang="zh-TW" sz="2400" b="1" dirty="0">
                      <a:latin typeface="微軟正黑體" panose="020B0604030504040204" pitchFamily="34" charset="-120"/>
                      <a:ea typeface="微軟正黑體" panose="020B0604030504040204" pitchFamily="34" charset="-120"/>
                    </a:endParaRPr>
                  </a:p>
                </p:txBody>
              </p:sp>
              <p:sp>
                <p:nvSpPr>
                  <p:cNvPr id="164" name="Rectangle 42"/>
                  <p:cNvSpPr>
                    <a:spLocks noChangeArrowheads="1"/>
                  </p:cNvSpPr>
                  <p:nvPr/>
                </p:nvSpPr>
                <p:spPr bwMode="gray">
                  <a:xfrm>
                    <a:off x="3869678" y="5541202"/>
                    <a:ext cx="1655977" cy="59939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>
                    <a:spAutoFit/>
                  </a:bodyPr>
                  <a:lstStyle/>
                  <a:p>
                    <a:pPr algn="ctr" eaLnBrk="0" hangingPunct="0"/>
                    <a:r>
                      <a:rPr lang="zh-TW" altLang="en-US" sz="2400" b="1" dirty="0" smtClean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實務專題</a:t>
                    </a:r>
                    <a:endParaRPr lang="en-US" altLang="zh-TW" sz="2400" b="1" dirty="0">
                      <a:solidFill>
                        <a:schemeClr val="bg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endParaRPr>
                  </a:p>
                </p:txBody>
              </p:sp>
              <p:sp>
                <p:nvSpPr>
                  <p:cNvPr id="165" name="Rectangle 31"/>
                  <p:cNvSpPr>
                    <a:spLocks noChangeArrowheads="1"/>
                  </p:cNvSpPr>
                  <p:nvPr/>
                </p:nvSpPr>
                <p:spPr bwMode="gray">
                  <a:xfrm>
                    <a:off x="5479657" y="5559993"/>
                    <a:ext cx="1715632" cy="59939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>
                    <a:spAutoFit/>
                  </a:bodyPr>
                  <a:lstStyle/>
                  <a:p>
                    <a:pPr algn="ctr" eaLnBrk="0" hangingPunct="0"/>
                    <a:r>
                      <a:rPr lang="zh-TW" altLang="en-US" sz="2400" b="1" dirty="0" smtClean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智慧系統</a:t>
                    </a:r>
                    <a:endParaRPr lang="zh-TW" altLang="en-US" sz="2400" b="1" dirty="0">
                      <a:solidFill>
                        <a:schemeClr val="bg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endParaRPr>
                  </a:p>
                </p:txBody>
              </p:sp>
              <p:sp>
                <p:nvSpPr>
                  <p:cNvPr id="166" name="橢圓 165"/>
                  <p:cNvSpPr/>
                  <p:nvPr/>
                </p:nvSpPr>
                <p:spPr>
                  <a:xfrm>
                    <a:off x="7163368" y="5111828"/>
                    <a:ext cx="1475235" cy="1340755"/>
                  </a:xfrm>
                  <a:prstGeom prst="ellipse">
                    <a:avLst/>
                  </a:prstGeom>
                  <a:solidFill>
                    <a:srgbClr val="CC66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marL="628650" indent="-542925" algn="ctr">
                      <a:spcBef>
                        <a:spcPts val="300"/>
                      </a:spcBef>
                    </a:pPr>
                    <a:endParaRPr lang="zh-TW" altLang="en-US" b="1" dirty="0">
                      <a:solidFill>
                        <a:schemeClr val="tx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67" name="Rectangle 31"/>
                  <p:cNvSpPr>
                    <a:spLocks noChangeArrowheads="1"/>
                  </p:cNvSpPr>
                  <p:nvPr/>
                </p:nvSpPr>
                <p:spPr bwMode="gray">
                  <a:xfrm>
                    <a:off x="7104035" y="5548906"/>
                    <a:ext cx="1597416" cy="59939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 algn="ctr" eaLnBrk="0" hangingPunct="0"/>
                    <a:r>
                      <a:rPr lang="zh-TW" altLang="en-US" sz="2400" b="1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媒合平臺</a:t>
                    </a:r>
                  </a:p>
                </p:txBody>
              </p:sp>
            </p:grpSp>
          </p:grpSp>
          <p:grpSp>
            <p:nvGrpSpPr>
              <p:cNvPr id="169" name="群組 168"/>
              <p:cNvGrpSpPr/>
              <p:nvPr/>
            </p:nvGrpSpPr>
            <p:grpSpPr>
              <a:xfrm>
                <a:off x="4670927" y="3432844"/>
                <a:ext cx="4100431" cy="810799"/>
                <a:chOff x="3828382" y="2334878"/>
                <a:chExt cx="4245499" cy="878037"/>
              </a:xfrm>
            </p:grpSpPr>
            <p:grpSp>
              <p:nvGrpSpPr>
                <p:cNvPr id="170" name="Group 167"/>
                <p:cNvGrpSpPr/>
                <p:nvPr/>
              </p:nvGrpSpPr>
              <p:grpSpPr>
                <a:xfrm>
                  <a:off x="4780118" y="2345895"/>
                  <a:ext cx="3293763" cy="817389"/>
                  <a:chOff x="0" y="0"/>
                  <a:chExt cx="4684461" cy="1162507"/>
                </a:xfrm>
              </p:grpSpPr>
              <p:grpSp>
                <p:nvGrpSpPr>
                  <p:cNvPr id="174" name="Group 165"/>
                  <p:cNvGrpSpPr/>
                  <p:nvPr/>
                </p:nvGrpSpPr>
                <p:grpSpPr>
                  <a:xfrm>
                    <a:off x="0" y="-1"/>
                    <a:ext cx="4684462" cy="1162509"/>
                    <a:chOff x="0" y="0"/>
                    <a:chExt cx="4684461" cy="1162507"/>
                  </a:xfrm>
                </p:grpSpPr>
                <p:sp>
                  <p:nvSpPr>
                    <p:cNvPr id="176" name="Shape 161"/>
                    <p:cNvSpPr/>
                    <p:nvPr/>
                  </p:nvSpPr>
                  <p:spPr>
                    <a:xfrm>
                      <a:off x="0" y="-1"/>
                      <a:ext cx="4684462" cy="1162509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294" h="21588" extrusionOk="0">
                          <a:moveTo>
                            <a:pt x="3115" y="0"/>
                          </a:moveTo>
                          <a:cubicBezTo>
                            <a:pt x="2274" y="45"/>
                            <a:pt x="1509" y="1225"/>
                            <a:pt x="903" y="3362"/>
                          </a:cubicBezTo>
                          <a:cubicBezTo>
                            <a:pt x="-296" y="7589"/>
                            <a:pt x="-306" y="14304"/>
                            <a:pt x="903" y="18466"/>
                          </a:cubicBezTo>
                          <a:cubicBezTo>
                            <a:pt x="1511" y="20561"/>
                            <a:pt x="2314" y="21600"/>
                            <a:pt x="3115" y="21588"/>
                          </a:cubicBezTo>
                          <a:lnTo>
                            <a:pt x="21294" y="21588"/>
                          </a:lnTo>
                          <a:lnTo>
                            <a:pt x="21294" y="21561"/>
                          </a:lnTo>
                          <a:lnTo>
                            <a:pt x="19214" y="10781"/>
                          </a:lnTo>
                          <a:lnTo>
                            <a:pt x="21294" y="0"/>
                          </a:lnTo>
                          <a:lnTo>
                            <a:pt x="3115" y="0"/>
                          </a:lnTo>
                          <a:close/>
                        </a:path>
                      </a:pathLst>
                    </a:custGeom>
                    <a:solidFill>
                      <a:srgbClr val="4BB6AC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ctr" defTabSz="410751" eaLnBrk="1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 sz="3000">
                          <a:solidFill>
                            <a:srgbClr val="FFFFFF"/>
                          </a:solidFill>
                          <a:latin typeface="Seravek"/>
                          <a:ea typeface="Seravek"/>
                          <a:cs typeface="Seravek"/>
                          <a:sym typeface="Seravek"/>
                        </a:defRPr>
                      </a:pPr>
                      <a:endParaRPr kumimoji="0" sz="2109" kern="0">
                        <a:solidFill>
                          <a:srgbClr val="FFFFFF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  <a:sym typeface="Seravek"/>
                      </a:endParaRPr>
                    </a:p>
                  </p:txBody>
                </p:sp>
                <p:grpSp>
                  <p:nvGrpSpPr>
                    <p:cNvPr id="177" name="Group 164"/>
                    <p:cNvGrpSpPr/>
                    <p:nvPr/>
                  </p:nvGrpSpPr>
                  <p:grpSpPr>
                    <a:xfrm>
                      <a:off x="203653" y="212865"/>
                      <a:ext cx="736531" cy="736531"/>
                      <a:chOff x="0" y="0"/>
                      <a:chExt cx="736529" cy="736529"/>
                    </a:xfrm>
                  </p:grpSpPr>
                  <p:sp>
                    <p:nvSpPr>
                      <p:cNvPr id="178" name="Shape 162"/>
                      <p:cNvSpPr/>
                      <p:nvPr/>
                    </p:nvSpPr>
                    <p:spPr>
                      <a:xfrm>
                        <a:off x="0" y="0"/>
                        <a:ext cx="736530" cy="736530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ctr" defTabSz="410751" eaLnBrk="1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 sz="3000">
                            <a:solidFill>
                              <a:srgbClr val="FFFFFF"/>
                            </a:solidFill>
                            <a:latin typeface="Seravek"/>
                            <a:ea typeface="Seravek"/>
                            <a:cs typeface="Seravek"/>
                            <a:sym typeface="Seravek"/>
                          </a:defRPr>
                        </a:pPr>
                        <a:endParaRPr kumimoji="0" sz="2109" kern="0">
                          <a:solidFill>
                            <a:srgbClr val="FFFF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Seravek"/>
                        </a:endParaRPr>
                      </a:p>
                    </p:txBody>
                  </p:sp>
                  <p:sp>
                    <p:nvSpPr>
                      <p:cNvPr id="179" name="Shape 163"/>
                      <p:cNvSpPr/>
                      <p:nvPr/>
                    </p:nvSpPr>
                    <p:spPr>
                      <a:xfrm>
                        <a:off x="166371" y="166371"/>
                        <a:ext cx="403788" cy="403788"/>
                      </a:xfrm>
                      <a:prstGeom prst="ellipse">
                        <a:avLst/>
                      </a:prstGeom>
                      <a:solidFill>
                        <a:srgbClr val="FCC564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ctr" defTabSz="410751" eaLnBrk="1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 sz="3000">
                            <a:solidFill>
                              <a:srgbClr val="FFFFFF"/>
                            </a:solidFill>
                            <a:latin typeface="Seravek"/>
                            <a:ea typeface="Seravek"/>
                            <a:cs typeface="Seravek"/>
                            <a:sym typeface="Seravek"/>
                          </a:defRPr>
                        </a:pPr>
                        <a:endParaRPr kumimoji="0" sz="2109" kern="0">
                          <a:solidFill>
                            <a:srgbClr val="FFFF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Seravek"/>
                        </a:endParaRPr>
                      </a:p>
                    </p:txBody>
                  </p:sp>
                </p:grpSp>
              </p:grpSp>
              <p:sp>
                <p:nvSpPr>
                  <p:cNvPr id="175" name="Shape 166"/>
                  <p:cNvSpPr/>
                  <p:nvPr/>
                </p:nvSpPr>
                <p:spPr>
                  <a:xfrm>
                    <a:off x="998633" y="17935"/>
                    <a:ext cx="2345603" cy="1126638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ctr" defTabSz="410751" eaLnBrk="1" fontAlgn="auto">
                      <a:spcBef>
                        <a:spcPts val="0"/>
                      </a:spcBef>
                      <a:spcAft>
                        <a:spcPts val="0"/>
                      </a:spcAft>
                      <a:defRPr sz="1500">
                        <a:solidFill>
                          <a:srgbClr val="FFFFFF"/>
                        </a:solidFill>
                        <a:latin typeface="Helvetica Neue Bold Condensed"/>
                        <a:ea typeface="Helvetica Neue Bold Condensed"/>
                        <a:cs typeface="Helvetica Neue Bold Condensed"/>
                        <a:sym typeface="Helvetica Neue Bold Condensed"/>
                      </a:defRPr>
                    </a:pPr>
                    <a:endParaRPr kumimoji="0" sz="1055" kern="0">
                      <a:solidFill>
                        <a:srgbClr val="FFFFFF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Times New Roman" panose="02020603050405020304" pitchFamily="18" charset="0"/>
                      <a:sym typeface="Helvetica Neue Bold Condensed"/>
                    </a:endParaRPr>
                  </a:p>
                </p:txBody>
              </p:sp>
            </p:grpSp>
            <p:sp>
              <p:nvSpPr>
                <p:cNvPr id="171" name="Shape 188"/>
                <p:cNvSpPr/>
                <p:nvPr/>
              </p:nvSpPr>
              <p:spPr>
                <a:xfrm>
                  <a:off x="5715234" y="2334878"/>
                  <a:ext cx="1668014" cy="878037"/>
                </a:xfrm>
                <a:prstGeom prst="rect">
                  <a:avLst/>
                </a:prstGeom>
                <a:ln w="12700"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xmlns="" val="1"/>
                  </a:ext>
                </a:extLst>
              </p:spPr>
              <p:txBody>
                <a:bodyPr wrap="none" lIns="35719" tIns="35719" rIns="35719" bIns="35719" anchor="ctr">
                  <a:spAutoFit/>
                </a:bodyPr>
                <a:lstStyle>
                  <a:lvl1pPr>
                    <a:defRPr>
                      <a:solidFill>
                        <a:srgbClr val="FFFFFF"/>
                      </a:solidFill>
                      <a:latin typeface="HanWangYenLight"/>
                      <a:ea typeface="HanWangYenLight"/>
                      <a:cs typeface="HanWangYenLight"/>
                      <a:sym typeface="HanWangYenLight"/>
                    </a:defRPr>
                  </a:lvl1pPr>
                </a:lstStyle>
                <a:p>
                  <a:pPr algn="ctr" defTabSz="410751"/>
                  <a:r>
                    <a:rPr lang="zh-TW" altLang="en-US" sz="2400" b="1" kern="0" dirty="0"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Times New Roman" panose="02020603050405020304" pitchFamily="18" charset="0"/>
                    </a:rPr>
                    <a:t>資料科學與</a:t>
                  </a:r>
                </a:p>
                <a:p>
                  <a:pPr algn="ctr" defTabSz="410751"/>
                  <a:r>
                    <a:rPr lang="zh-TW" altLang="en-US" sz="2400" b="1" kern="0" dirty="0" smtClean="0"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Times New Roman" panose="02020603050405020304" pitchFamily="18" charset="0"/>
                    </a:rPr>
                    <a:t>數據</a:t>
                  </a:r>
                  <a:r>
                    <a:rPr lang="zh-TW" altLang="en-US" sz="2400" b="1" kern="0" dirty="0"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Times New Roman" panose="02020603050405020304" pitchFamily="18" charset="0"/>
                    </a:rPr>
                    <a:t>分析</a:t>
                  </a:r>
                </a:p>
              </p:txBody>
            </p:sp>
            <p:pic>
              <p:nvPicPr>
                <p:cNvPr id="172" name="Picture 6" descr="「big data icon」的圖片搜尋結果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041207" y="2334878"/>
                  <a:ext cx="498413" cy="49841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73" name="Shape 240"/>
                <p:cNvSpPr/>
                <p:nvPr/>
              </p:nvSpPr>
              <p:spPr>
                <a:xfrm>
                  <a:off x="3828382" y="2874194"/>
                  <a:ext cx="1008000" cy="1"/>
                </a:xfrm>
                <a:prstGeom prst="line">
                  <a:avLst/>
                </a:prstGeom>
                <a:ln w="38100">
                  <a:solidFill>
                    <a:schemeClr val="bg1">
                      <a:lumMod val="75000"/>
                    </a:schemeClr>
                  </a:solidFill>
                  <a:miter lim="400000"/>
                </a:ln>
              </p:spPr>
              <p:txBody>
                <a:bodyPr lIns="35719" tIns="35719" rIns="35719" bIns="35719" anchor="ctr"/>
                <a:lstStyle/>
                <a:p>
                  <a:pPr algn="ctr" defTabSz="410751" eaLnBrk="1" fontAlgn="auto">
                    <a:spcBef>
                      <a:spcPts val="0"/>
                    </a:spcBef>
                    <a:spcAft>
                      <a:spcPts val="0"/>
                    </a:spcAft>
                    <a:defRPr sz="2400"/>
                  </a:pPr>
                  <a:endParaRPr kumimoji="0" sz="1687" kern="0">
                    <a:solidFill>
                      <a:srgbClr val="00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  <a:sym typeface="Helvetica Light"/>
                  </a:endParaRPr>
                </a:p>
              </p:txBody>
            </p:sp>
          </p:grpSp>
          <p:grpSp>
            <p:nvGrpSpPr>
              <p:cNvPr id="180" name="群組 179"/>
              <p:cNvGrpSpPr/>
              <p:nvPr/>
            </p:nvGrpSpPr>
            <p:grpSpPr>
              <a:xfrm>
                <a:off x="216682" y="2717956"/>
                <a:ext cx="4029731" cy="1318098"/>
                <a:chOff x="386641" y="3895757"/>
                <a:chExt cx="4172298" cy="1318098"/>
              </a:xfrm>
            </p:grpSpPr>
            <p:grpSp>
              <p:nvGrpSpPr>
                <p:cNvPr id="181" name="群組 180"/>
                <p:cNvGrpSpPr/>
                <p:nvPr/>
              </p:nvGrpSpPr>
              <p:grpSpPr>
                <a:xfrm>
                  <a:off x="386641" y="3895757"/>
                  <a:ext cx="4172298" cy="822211"/>
                  <a:chOff x="1016230" y="3488939"/>
                  <a:chExt cx="4172298" cy="890395"/>
                </a:xfrm>
              </p:grpSpPr>
              <p:grpSp>
                <p:nvGrpSpPr>
                  <p:cNvPr id="183" name="群組 182"/>
                  <p:cNvGrpSpPr/>
                  <p:nvPr/>
                </p:nvGrpSpPr>
                <p:grpSpPr>
                  <a:xfrm>
                    <a:off x="1016230" y="3501297"/>
                    <a:ext cx="4172298" cy="878037"/>
                    <a:chOff x="1016230" y="3501297"/>
                    <a:chExt cx="4172298" cy="878037"/>
                  </a:xfrm>
                </p:grpSpPr>
                <p:sp>
                  <p:nvSpPr>
                    <p:cNvPr id="185" name="Shape 240"/>
                    <p:cNvSpPr/>
                    <p:nvPr/>
                  </p:nvSpPr>
                  <p:spPr>
                    <a:xfrm flipV="1">
                      <a:off x="4180528" y="4086452"/>
                      <a:ext cx="1008000" cy="4205"/>
                    </a:xfrm>
                    <a:prstGeom prst="line">
                      <a:avLst/>
                    </a:prstGeom>
                    <a:ln w="38100">
                      <a:solidFill>
                        <a:schemeClr val="bg1">
                          <a:lumMod val="75000"/>
                        </a:schemeClr>
                      </a:solidFill>
                      <a:miter lim="400000"/>
                    </a:ln>
                  </p:spPr>
                  <p:txBody>
                    <a:bodyPr lIns="35719" tIns="35719" rIns="35719" bIns="35719" anchor="ctr"/>
                    <a:lstStyle/>
                    <a:p>
                      <a:pPr algn="ctr" defTabSz="410751" eaLnBrk="1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 sz="2400"/>
                      </a:pPr>
                      <a:endParaRPr kumimoji="0" sz="1687" kern="0">
                        <a:solidFill>
                          <a:srgbClr val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  <a:sym typeface="Helvetica Light"/>
                      </a:endParaRPr>
                    </a:p>
                  </p:txBody>
                </p:sp>
                <p:grpSp>
                  <p:nvGrpSpPr>
                    <p:cNvPr id="186" name="群組 185"/>
                    <p:cNvGrpSpPr/>
                    <p:nvPr/>
                  </p:nvGrpSpPr>
                  <p:grpSpPr>
                    <a:xfrm>
                      <a:off x="1016230" y="3501297"/>
                      <a:ext cx="3293763" cy="878037"/>
                      <a:chOff x="1016230" y="3501297"/>
                      <a:chExt cx="3293763" cy="878037"/>
                    </a:xfrm>
                  </p:grpSpPr>
                  <p:grpSp>
                    <p:nvGrpSpPr>
                      <p:cNvPr id="187" name="Group 139"/>
                      <p:cNvGrpSpPr/>
                      <p:nvPr/>
                    </p:nvGrpSpPr>
                    <p:grpSpPr>
                      <a:xfrm flipH="1">
                        <a:off x="1016230" y="3532768"/>
                        <a:ext cx="3293763" cy="817388"/>
                        <a:chOff x="0" y="0"/>
                        <a:chExt cx="4684461" cy="1162507"/>
                      </a:xfrm>
                    </p:grpSpPr>
                    <p:grpSp>
                      <p:nvGrpSpPr>
                        <p:cNvPr id="189" name="Group 137"/>
                        <p:cNvGrpSpPr/>
                        <p:nvPr/>
                      </p:nvGrpSpPr>
                      <p:grpSpPr>
                        <a:xfrm>
                          <a:off x="-1" y="-1"/>
                          <a:ext cx="4684463" cy="1162509"/>
                          <a:chOff x="0" y="0"/>
                          <a:chExt cx="4684461" cy="1162507"/>
                        </a:xfrm>
                      </p:grpSpPr>
                      <p:sp>
                        <p:nvSpPr>
                          <p:cNvPr id="191" name="Shape 133"/>
                          <p:cNvSpPr/>
                          <p:nvPr/>
                        </p:nvSpPr>
                        <p:spPr>
                          <a:xfrm>
                            <a:off x="-1" y="-1"/>
                            <a:ext cx="4684463" cy="1162509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wd2" y="hd2"/>
                              </a:cxn>
                              <a:cxn ang="5400000">
                                <a:pos x="wd2" y="hd2"/>
                              </a:cxn>
                              <a:cxn ang="10800000">
                                <a:pos x="wd2" y="hd2"/>
                              </a:cxn>
                              <a:cxn ang="16200000">
                                <a:pos x="wd2" y="hd2"/>
                              </a:cxn>
                            </a:cxnLst>
                            <a:rect l="0" t="0" r="r" b="b"/>
                            <a:pathLst>
                              <a:path w="21294" h="21588" extrusionOk="0">
                                <a:moveTo>
                                  <a:pt x="3115" y="0"/>
                                </a:moveTo>
                                <a:cubicBezTo>
                                  <a:pt x="2274" y="45"/>
                                  <a:pt x="1509" y="1225"/>
                                  <a:pt x="903" y="3362"/>
                                </a:cubicBezTo>
                                <a:cubicBezTo>
                                  <a:pt x="-296" y="7589"/>
                                  <a:pt x="-306" y="14304"/>
                                  <a:pt x="903" y="18466"/>
                                </a:cubicBezTo>
                                <a:cubicBezTo>
                                  <a:pt x="1511" y="20561"/>
                                  <a:pt x="2314" y="21600"/>
                                  <a:pt x="3115" y="21588"/>
                                </a:cubicBezTo>
                                <a:lnTo>
                                  <a:pt x="21294" y="21588"/>
                                </a:lnTo>
                                <a:lnTo>
                                  <a:pt x="21294" y="21561"/>
                                </a:lnTo>
                                <a:lnTo>
                                  <a:pt x="19214" y="10781"/>
                                </a:lnTo>
                                <a:lnTo>
                                  <a:pt x="21294" y="0"/>
                                </a:lnTo>
                                <a:lnTo>
                                  <a:pt x="3115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4BB6AC"/>
                          </a:solidFill>
                          <a:ln w="12700" cap="flat">
                            <a:noFill/>
                            <a:miter lim="400000"/>
                          </a:ln>
                          <a:effectLst/>
                        </p:spPr>
                        <p:txBody>
                          <a:bodyPr wrap="square" lIns="0" tIns="0" rIns="0" bIns="0" numCol="1" anchor="ctr">
                            <a:noAutofit/>
                          </a:bodyPr>
                          <a:lstStyle/>
                          <a:p>
                            <a:pPr algn="ctr" defTabSz="410751" eaLnBrk="1" fontAlgn="auto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defRPr sz="3000">
                                <a:solidFill>
                                  <a:srgbClr val="FFFFFF"/>
                                </a:solidFill>
                                <a:latin typeface="Seravek"/>
                                <a:ea typeface="Seravek"/>
                                <a:cs typeface="Seravek"/>
                                <a:sym typeface="Seravek"/>
                              </a:defRPr>
                            </a:pPr>
                            <a:endParaRPr kumimoji="0" sz="2109" kern="0">
                              <a:solidFill>
                                <a:srgbClr val="FFFFFF"/>
                              </a:solidFill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  <a:cs typeface="Times New Roman" panose="02020603050405020304" pitchFamily="18" charset="0"/>
                              <a:sym typeface="Seravek"/>
                            </a:endParaRPr>
                          </a:p>
                        </p:txBody>
                      </p:sp>
                      <p:grpSp>
                        <p:nvGrpSpPr>
                          <p:cNvPr id="192" name="Group 136"/>
                          <p:cNvGrpSpPr/>
                          <p:nvPr/>
                        </p:nvGrpSpPr>
                        <p:grpSpPr>
                          <a:xfrm>
                            <a:off x="203653" y="212865"/>
                            <a:ext cx="736531" cy="736531"/>
                            <a:chOff x="0" y="0"/>
                            <a:chExt cx="736529" cy="736529"/>
                          </a:xfrm>
                        </p:grpSpPr>
                        <p:sp>
                          <p:nvSpPr>
                            <p:cNvPr id="193" name="Shape 134"/>
                            <p:cNvSpPr/>
                            <p:nvPr/>
                          </p:nvSpPr>
                          <p:spPr>
                            <a:xfrm>
                              <a:off x="0" y="0"/>
                              <a:ext cx="736530" cy="736530"/>
                            </a:xfrm>
                            <a:prstGeom prst="ellipse">
                              <a:avLst/>
                            </a:prstGeom>
                            <a:solidFill>
                              <a:srgbClr val="FFFFFF"/>
                            </a:solidFill>
                            <a:ln w="12700" cap="flat">
                              <a:noFill/>
                              <a:miter lim="400000"/>
                            </a:ln>
                            <a:effectLst/>
                          </p:spPr>
                          <p:txBody>
                            <a:bodyPr wrap="square" lIns="0" tIns="0" rIns="0" bIns="0" numCol="1" anchor="ctr">
                              <a:noAutofit/>
                            </a:bodyPr>
                            <a:lstStyle/>
                            <a:p>
                              <a:pPr algn="ctr" defTabSz="410751" eaLnBrk="1" fontAlgn="auto"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defRPr sz="3000">
                                  <a:solidFill>
                                    <a:srgbClr val="FFFFFF"/>
                                  </a:solidFill>
                                  <a:latin typeface="Seravek"/>
                                  <a:ea typeface="Seravek"/>
                                  <a:cs typeface="Seravek"/>
                                  <a:sym typeface="Seravek"/>
                                </a:defRPr>
                              </a:pPr>
                              <a:endParaRPr kumimoji="0" sz="2109" kern="0">
                                <a:solidFill>
                                  <a:srgbClr val="FFFFFF"/>
                                </a:solidFill>
                                <a:latin typeface="微軟正黑體" panose="020B0604030504040204" pitchFamily="34" charset="-120"/>
                                <a:ea typeface="微軟正黑體" panose="020B0604030504040204" pitchFamily="34" charset="-120"/>
                                <a:cs typeface="Times New Roman" panose="02020603050405020304" pitchFamily="18" charset="0"/>
                                <a:sym typeface="Seravek"/>
                              </a:endParaRPr>
                            </a:p>
                          </p:txBody>
                        </p:sp>
                        <p:sp>
                          <p:nvSpPr>
                            <p:cNvPr id="194" name="Shape 135"/>
                            <p:cNvSpPr/>
                            <p:nvPr/>
                          </p:nvSpPr>
                          <p:spPr>
                            <a:xfrm>
                              <a:off x="166371" y="166371"/>
                              <a:ext cx="403788" cy="403788"/>
                            </a:xfrm>
                            <a:prstGeom prst="ellipse">
                              <a:avLst/>
                            </a:prstGeom>
                            <a:solidFill>
                              <a:srgbClr val="FCC564"/>
                            </a:solidFill>
                            <a:ln w="12700" cap="flat">
                              <a:noFill/>
                              <a:miter lim="400000"/>
                            </a:ln>
                            <a:effectLst/>
                          </p:spPr>
                          <p:txBody>
                            <a:bodyPr wrap="square" lIns="0" tIns="0" rIns="0" bIns="0" numCol="1" anchor="ctr">
                              <a:noAutofit/>
                            </a:bodyPr>
                            <a:lstStyle/>
                            <a:p>
                              <a:pPr algn="ctr" defTabSz="410751" eaLnBrk="1" fontAlgn="auto"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defRPr sz="3000">
                                  <a:solidFill>
                                    <a:srgbClr val="FFFFFF"/>
                                  </a:solidFill>
                                  <a:latin typeface="Seravek"/>
                                  <a:ea typeface="Seravek"/>
                                  <a:cs typeface="Seravek"/>
                                  <a:sym typeface="Seravek"/>
                                </a:defRPr>
                              </a:pPr>
                              <a:endParaRPr kumimoji="0" sz="2109" kern="0">
                                <a:solidFill>
                                  <a:srgbClr val="FFFFFF"/>
                                </a:solidFill>
                                <a:latin typeface="微軟正黑體" panose="020B0604030504040204" pitchFamily="34" charset="-120"/>
                                <a:ea typeface="微軟正黑體" panose="020B0604030504040204" pitchFamily="34" charset="-120"/>
                                <a:cs typeface="Times New Roman" panose="02020603050405020304" pitchFamily="18" charset="0"/>
                                <a:sym typeface="Seravek"/>
                              </a:endParaRPr>
                            </a:p>
                          </p:txBody>
                        </p:sp>
                      </p:grpSp>
                    </p:grpSp>
                    <p:sp>
                      <p:nvSpPr>
                        <p:cNvPr id="190" name="Shape 138"/>
                        <p:cNvSpPr/>
                        <p:nvPr/>
                      </p:nvSpPr>
                      <p:spPr>
                        <a:xfrm>
                          <a:off x="998633" y="17935"/>
                          <a:ext cx="2345603" cy="1126638"/>
                        </a:xfrm>
                        <a:prstGeom prst="rect">
                          <a:avLst/>
                        </a:prstGeom>
                        <a:noFill/>
                        <a:ln w="12700" cap="flat">
                          <a:noFill/>
                          <a:miter lim="400000"/>
                        </a:ln>
                        <a:effectLst/>
                      </p:spPr>
                      <p:txBody>
                        <a:bodyPr wrap="square" lIns="0" tIns="0" rIns="0" bIns="0" numCol="1" anchor="ctr">
                          <a:noAutofit/>
                        </a:bodyPr>
                        <a:lstStyle/>
                        <a:p>
                          <a:pPr algn="ctr" defTabSz="410751" eaLnBrk="1"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 sz="1500">
                              <a:solidFill>
                                <a:srgbClr val="FFFFFF"/>
                              </a:solidFill>
                              <a:latin typeface="Helvetica Neue Bold Condensed"/>
                              <a:ea typeface="Helvetica Neue Bold Condensed"/>
                              <a:cs typeface="Helvetica Neue Bold Condensed"/>
                              <a:sym typeface="Helvetica Neue Bold Condensed"/>
                            </a:defRPr>
                          </a:pPr>
                          <a:endParaRPr kumimoji="0" sz="1055" kern="0">
                            <a:solidFill>
                              <a:srgbClr val="FFFFFF"/>
                            </a:solidFill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  <a:sym typeface="Helvetica Neue Bold Condensed"/>
                          </a:endParaRPr>
                        </a:p>
                      </p:txBody>
                    </p:sp>
                  </p:grpSp>
                  <p:sp>
                    <p:nvSpPr>
                      <p:cNvPr id="188" name="Shape 187"/>
                      <p:cNvSpPr/>
                      <p:nvPr/>
                    </p:nvSpPr>
                    <p:spPr>
                      <a:xfrm>
                        <a:off x="1180917" y="3501297"/>
                        <a:ext cx="2665046" cy="878037"/>
                      </a:xfrm>
                      <a:prstGeom prst="rect">
                        <a:avLst/>
                      </a:prstGeom>
                      <a:ln w="12700">
                        <a:miter lim="400000"/>
                      </a:ln>
                      <a:extLst>
                        <a:ext uri="{C572A759-6A51-4108-AA02-DFA0A04FC94B}">
                          <ma14:wrappingTextBoxFlag xmlns:ma14="http://schemas.microsoft.com/office/mac/drawingml/2011/main" xmlns="" val="1"/>
                        </a:ext>
                      </a:extLst>
                    </p:spPr>
                    <p:txBody>
                      <a:bodyPr wrap="square" lIns="35719" tIns="35719" rIns="35719" bIns="35719" anchor="ctr">
                        <a:spAutoFit/>
                      </a:bodyPr>
                      <a:lstStyle>
                        <a:lvl1pPr>
                          <a:defRPr>
                            <a:solidFill>
                              <a:srgbClr val="FFFFFF"/>
                            </a:solidFill>
                            <a:latin typeface="HanWangYenLight"/>
                            <a:ea typeface="HanWangYenLight"/>
                            <a:cs typeface="HanWangYenLight"/>
                            <a:sym typeface="HanWangYenLight"/>
                          </a:defRPr>
                        </a:lvl1pPr>
                      </a:lstStyle>
                      <a:p>
                        <a:pPr algn="ctr" defTabSz="410751"/>
                        <a:r>
                          <a:rPr lang="zh-TW" altLang="en-US" sz="2400" b="1" kern="0" dirty="0"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a:t>網路</a:t>
                        </a:r>
                        <a:r>
                          <a:rPr lang="zh-TW" altLang="en-US" sz="2400" b="1" kern="0" dirty="0" smtClean="0"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a:t>服務</a:t>
                        </a:r>
                        <a:r>
                          <a:rPr lang="en-US" altLang="zh-TW" sz="2400" b="1" kern="0" dirty="0" smtClean="0"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a:t>/</a:t>
                        </a:r>
                      </a:p>
                      <a:p>
                        <a:pPr algn="ctr" defTabSz="410751"/>
                        <a:r>
                          <a:rPr lang="zh-TW" altLang="en-US" sz="2400" b="1" kern="0" dirty="0" smtClean="0"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a:t>電子商務</a:t>
                        </a:r>
                        <a:endParaRPr lang="zh-TW" altLang="en-US" sz="2400" b="1" kern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endParaRPr>
                      </a:p>
                    </p:txBody>
                  </p:sp>
                </p:grpSp>
              </p:grpSp>
              <p:pic>
                <p:nvPicPr>
                  <p:cNvPr id="184" name="Picture 4" descr="相關圖片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491693" y="3488939"/>
                    <a:ext cx="499520" cy="49952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sp>
              <p:nvSpPr>
                <p:cNvPr id="182" name="矩形 181"/>
                <p:cNvSpPr/>
                <p:nvPr/>
              </p:nvSpPr>
              <p:spPr>
                <a:xfrm>
                  <a:off x="453499" y="4666435"/>
                  <a:ext cx="4105440" cy="54742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zh-TW" altLang="en-US" sz="1400" dirty="0" smtClean="0">
                      <a:latin typeface="+mj-lt"/>
                      <a:ea typeface="微軟正黑體" panose="020B0604030504040204" pitchFamily="34" charset="-120"/>
                    </a:rPr>
                    <a:t>電子商務、跨</a:t>
                  </a:r>
                  <a:r>
                    <a:rPr lang="zh-TW" altLang="en-US" sz="1400" dirty="0">
                      <a:latin typeface="+mj-lt"/>
                      <a:ea typeface="微軟正黑體" panose="020B0604030504040204" pitchFamily="34" charset="-120"/>
                    </a:rPr>
                    <a:t>境電</a:t>
                  </a:r>
                  <a:r>
                    <a:rPr lang="zh-TW" altLang="en-US" sz="1400" dirty="0" smtClean="0">
                      <a:latin typeface="+mj-lt"/>
                      <a:ea typeface="微軟正黑體" panose="020B0604030504040204" pitchFamily="34" charset="-120"/>
                    </a:rPr>
                    <a:t>商、網路服務、社</a:t>
                  </a:r>
                  <a:r>
                    <a:rPr lang="zh-TW" altLang="en-US" sz="1400" dirty="0">
                      <a:latin typeface="+mj-lt"/>
                      <a:ea typeface="微軟正黑體" panose="020B0604030504040204" pitchFamily="34" charset="-120"/>
                    </a:rPr>
                    <a:t>群</a:t>
                  </a:r>
                  <a:r>
                    <a:rPr lang="zh-TW" altLang="en-US" sz="1400" dirty="0" smtClean="0">
                      <a:latin typeface="+mj-lt"/>
                      <a:ea typeface="微軟正黑體" panose="020B0604030504040204" pitchFamily="34" charset="-120"/>
                    </a:rPr>
                    <a:t>媒體、</a:t>
                  </a:r>
                  <a:r>
                    <a:rPr lang="en-US" altLang="zh-TW" sz="1400" dirty="0" err="1" smtClean="0">
                      <a:latin typeface="+mj-lt"/>
                      <a:ea typeface="微軟正黑體" panose="020B0604030504040204" pitchFamily="34" charset="-120"/>
                    </a:rPr>
                    <a:t>FinTech</a:t>
                  </a:r>
                  <a:r>
                    <a:rPr lang="zh-TW" altLang="en-US" sz="1400" dirty="0" smtClean="0">
                      <a:latin typeface="+mj-lt"/>
                      <a:ea typeface="微軟正黑體" panose="020B0604030504040204" pitchFamily="34" charset="-120"/>
                    </a:rPr>
                    <a:t>等。</a:t>
                  </a:r>
                  <a:endParaRPr lang="zh-TW" altLang="en-US" sz="1400" dirty="0">
                    <a:latin typeface="+mj-lt"/>
                    <a:ea typeface="微軟正黑體" panose="020B0604030504040204" pitchFamily="34" charset="-120"/>
                  </a:endParaRPr>
                </a:p>
              </p:txBody>
            </p:sp>
          </p:grpSp>
          <p:grpSp>
            <p:nvGrpSpPr>
              <p:cNvPr id="195" name="群組 194"/>
              <p:cNvGrpSpPr/>
              <p:nvPr/>
            </p:nvGrpSpPr>
            <p:grpSpPr>
              <a:xfrm>
                <a:off x="4692774" y="2135080"/>
                <a:ext cx="4067999" cy="1322204"/>
                <a:chOff x="4566665" y="1888486"/>
                <a:chExt cx="4211920" cy="1322204"/>
              </a:xfrm>
            </p:grpSpPr>
            <p:grpSp>
              <p:nvGrpSpPr>
                <p:cNvPr id="196" name="Group 167"/>
                <p:cNvGrpSpPr/>
                <p:nvPr/>
              </p:nvGrpSpPr>
              <p:grpSpPr>
                <a:xfrm>
                  <a:off x="5484820" y="1888486"/>
                  <a:ext cx="3293765" cy="754797"/>
                  <a:chOff x="0" y="-3"/>
                  <a:chExt cx="4684464" cy="1162510"/>
                </a:xfrm>
              </p:grpSpPr>
              <p:grpSp>
                <p:nvGrpSpPr>
                  <p:cNvPr id="201" name="Group 165"/>
                  <p:cNvGrpSpPr/>
                  <p:nvPr/>
                </p:nvGrpSpPr>
                <p:grpSpPr>
                  <a:xfrm>
                    <a:off x="0" y="-3"/>
                    <a:ext cx="4684464" cy="1162510"/>
                    <a:chOff x="0" y="-2"/>
                    <a:chExt cx="4684463" cy="1162508"/>
                  </a:xfrm>
                </p:grpSpPr>
                <p:sp>
                  <p:nvSpPr>
                    <p:cNvPr id="203" name="Shape 161"/>
                    <p:cNvSpPr/>
                    <p:nvPr/>
                  </p:nvSpPr>
                  <p:spPr>
                    <a:xfrm>
                      <a:off x="0" y="-2"/>
                      <a:ext cx="4684463" cy="1162508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294" h="21588" extrusionOk="0">
                          <a:moveTo>
                            <a:pt x="3115" y="0"/>
                          </a:moveTo>
                          <a:cubicBezTo>
                            <a:pt x="2274" y="45"/>
                            <a:pt x="1509" y="1225"/>
                            <a:pt x="903" y="3362"/>
                          </a:cubicBezTo>
                          <a:cubicBezTo>
                            <a:pt x="-296" y="7589"/>
                            <a:pt x="-306" y="14304"/>
                            <a:pt x="903" y="18466"/>
                          </a:cubicBezTo>
                          <a:cubicBezTo>
                            <a:pt x="1511" y="20561"/>
                            <a:pt x="2314" y="21600"/>
                            <a:pt x="3115" y="21588"/>
                          </a:cubicBezTo>
                          <a:lnTo>
                            <a:pt x="21294" y="21588"/>
                          </a:lnTo>
                          <a:lnTo>
                            <a:pt x="21294" y="21561"/>
                          </a:lnTo>
                          <a:lnTo>
                            <a:pt x="19214" y="10781"/>
                          </a:lnTo>
                          <a:lnTo>
                            <a:pt x="21294" y="0"/>
                          </a:lnTo>
                          <a:lnTo>
                            <a:pt x="3115" y="0"/>
                          </a:lnTo>
                          <a:close/>
                        </a:path>
                      </a:pathLst>
                    </a:custGeom>
                    <a:solidFill>
                      <a:srgbClr val="4BB6AC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ctr" defTabSz="410751" eaLnBrk="1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 sz="3000">
                          <a:solidFill>
                            <a:srgbClr val="FFFFFF"/>
                          </a:solidFill>
                          <a:latin typeface="Seravek"/>
                          <a:ea typeface="Seravek"/>
                          <a:cs typeface="Seravek"/>
                          <a:sym typeface="Seravek"/>
                        </a:defRPr>
                      </a:pPr>
                      <a:endParaRPr kumimoji="0" sz="2109" kern="0">
                        <a:solidFill>
                          <a:srgbClr val="FFFFFF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  <a:sym typeface="Seravek"/>
                      </a:endParaRPr>
                    </a:p>
                  </p:txBody>
                </p:sp>
                <p:grpSp>
                  <p:nvGrpSpPr>
                    <p:cNvPr id="204" name="Group 164"/>
                    <p:cNvGrpSpPr/>
                    <p:nvPr/>
                  </p:nvGrpSpPr>
                  <p:grpSpPr>
                    <a:xfrm>
                      <a:off x="203653" y="212865"/>
                      <a:ext cx="736531" cy="736531"/>
                      <a:chOff x="0" y="0"/>
                      <a:chExt cx="736529" cy="736529"/>
                    </a:xfrm>
                  </p:grpSpPr>
                  <p:sp>
                    <p:nvSpPr>
                      <p:cNvPr id="205" name="Shape 162"/>
                      <p:cNvSpPr/>
                      <p:nvPr/>
                    </p:nvSpPr>
                    <p:spPr>
                      <a:xfrm>
                        <a:off x="0" y="0"/>
                        <a:ext cx="736530" cy="736530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ctr" defTabSz="410751" eaLnBrk="1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 sz="3000">
                            <a:solidFill>
                              <a:srgbClr val="FFFFFF"/>
                            </a:solidFill>
                            <a:latin typeface="Seravek"/>
                            <a:ea typeface="Seravek"/>
                            <a:cs typeface="Seravek"/>
                            <a:sym typeface="Seravek"/>
                          </a:defRPr>
                        </a:pPr>
                        <a:endParaRPr kumimoji="0" sz="2109" kern="0">
                          <a:solidFill>
                            <a:srgbClr val="FFFF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Seravek"/>
                        </a:endParaRPr>
                      </a:p>
                    </p:txBody>
                  </p:sp>
                  <p:sp>
                    <p:nvSpPr>
                      <p:cNvPr id="206" name="Shape 163"/>
                      <p:cNvSpPr/>
                      <p:nvPr/>
                    </p:nvSpPr>
                    <p:spPr>
                      <a:xfrm>
                        <a:off x="166371" y="166371"/>
                        <a:ext cx="403788" cy="403788"/>
                      </a:xfrm>
                      <a:prstGeom prst="ellipse">
                        <a:avLst/>
                      </a:prstGeom>
                      <a:solidFill>
                        <a:srgbClr val="FCC564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ctr" defTabSz="410751" eaLnBrk="1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 sz="3000">
                            <a:solidFill>
                              <a:srgbClr val="FFFFFF"/>
                            </a:solidFill>
                            <a:latin typeface="Seravek"/>
                            <a:ea typeface="Seravek"/>
                            <a:cs typeface="Seravek"/>
                            <a:sym typeface="Seravek"/>
                          </a:defRPr>
                        </a:pPr>
                        <a:endParaRPr kumimoji="0" sz="2109" kern="0">
                          <a:solidFill>
                            <a:srgbClr val="FFFF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Seravek"/>
                        </a:endParaRPr>
                      </a:p>
                    </p:txBody>
                  </p:sp>
                </p:grpSp>
              </p:grpSp>
              <p:sp>
                <p:nvSpPr>
                  <p:cNvPr id="202" name="Shape 166"/>
                  <p:cNvSpPr/>
                  <p:nvPr/>
                </p:nvSpPr>
                <p:spPr>
                  <a:xfrm>
                    <a:off x="998633" y="17935"/>
                    <a:ext cx="2345603" cy="1126638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ctr" defTabSz="410751" eaLnBrk="1" fontAlgn="auto">
                      <a:spcBef>
                        <a:spcPts val="0"/>
                      </a:spcBef>
                      <a:spcAft>
                        <a:spcPts val="0"/>
                      </a:spcAft>
                      <a:defRPr sz="1500">
                        <a:solidFill>
                          <a:srgbClr val="FFFFFF"/>
                        </a:solidFill>
                        <a:latin typeface="Helvetica Neue Bold Condensed"/>
                        <a:ea typeface="Helvetica Neue Bold Condensed"/>
                        <a:cs typeface="Helvetica Neue Bold Condensed"/>
                        <a:sym typeface="Helvetica Neue Bold Condensed"/>
                      </a:defRPr>
                    </a:pPr>
                    <a:endParaRPr kumimoji="0" sz="1055" kern="0">
                      <a:solidFill>
                        <a:srgbClr val="FFFFFF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Times New Roman" panose="02020603050405020304" pitchFamily="18" charset="0"/>
                      <a:sym typeface="Helvetica Neue Bold Condensed"/>
                    </a:endParaRPr>
                  </a:p>
                </p:txBody>
              </p:sp>
            </p:grpSp>
            <p:sp>
              <p:nvSpPr>
                <p:cNvPr id="197" name="Shape 188"/>
                <p:cNvSpPr/>
                <p:nvPr/>
              </p:nvSpPr>
              <p:spPr>
                <a:xfrm>
                  <a:off x="6441406" y="2061752"/>
                  <a:ext cx="1303242" cy="441468"/>
                </a:xfrm>
                <a:prstGeom prst="rect">
                  <a:avLst/>
                </a:prstGeom>
                <a:ln w="12700"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xmlns="" val="1"/>
                  </a:ext>
                </a:extLst>
              </p:spPr>
              <p:txBody>
                <a:bodyPr wrap="none" lIns="35719" tIns="35719" rIns="35719" bIns="35719" anchor="ctr">
                  <a:spAutoFit/>
                </a:bodyPr>
                <a:lstStyle>
                  <a:lvl1pPr>
                    <a:defRPr>
                      <a:solidFill>
                        <a:srgbClr val="FFFFFF"/>
                      </a:solidFill>
                      <a:latin typeface="HanWangYenLight"/>
                      <a:ea typeface="HanWangYenLight"/>
                      <a:cs typeface="HanWangYenLight"/>
                      <a:sym typeface="HanWangYenLight"/>
                    </a:defRPr>
                  </a:lvl1pPr>
                </a:lstStyle>
                <a:p>
                  <a:pPr algn="ctr" defTabSz="410751"/>
                  <a:r>
                    <a:rPr lang="zh-TW" altLang="en-US" sz="2400" b="1" kern="0" dirty="0"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Times New Roman" panose="02020603050405020304" pitchFamily="18" charset="0"/>
                    </a:rPr>
                    <a:t>智慧聯網</a:t>
                  </a:r>
                </a:p>
              </p:txBody>
            </p:sp>
            <p:sp>
              <p:nvSpPr>
                <p:cNvPr id="198" name="Shape 240"/>
                <p:cNvSpPr/>
                <p:nvPr/>
              </p:nvSpPr>
              <p:spPr>
                <a:xfrm flipV="1">
                  <a:off x="4571193" y="2435770"/>
                  <a:ext cx="969115" cy="3883"/>
                </a:xfrm>
                <a:prstGeom prst="line">
                  <a:avLst/>
                </a:prstGeom>
                <a:ln w="38100">
                  <a:solidFill>
                    <a:schemeClr val="bg1">
                      <a:lumMod val="75000"/>
                    </a:schemeClr>
                  </a:solidFill>
                  <a:miter lim="400000"/>
                </a:ln>
              </p:spPr>
              <p:txBody>
                <a:bodyPr lIns="35719" tIns="35719" rIns="35719" bIns="35719" anchor="ctr"/>
                <a:lstStyle/>
                <a:p>
                  <a:pPr algn="ctr" defTabSz="410751" eaLnBrk="1" fontAlgn="auto">
                    <a:spcBef>
                      <a:spcPts val="0"/>
                    </a:spcBef>
                    <a:spcAft>
                      <a:spcPts val="0"/>
                    </a:spcAft>
                    <a:defRPr sz="2400"/>
                  </a:pPr>
                  <a:endParaRPr kumimoji="0" sz="1687" kern="0">
                    <a:solidFill>
                      <a:srgbClr val="00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  <a:sym typeface="Helvetica Light"/>
                  </a:endParaRPr>
                </a:p>
              </p:txBody>
            </p:sp>
            <p:pic>
              <p:nvPicPr>
                <p:cNvPr id="199" name="Picture 2" descr="「IOT」的圖片搜尋結果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566665" y="1927209"/>
                  <a:ext cx="822500" cy="47108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00" name="矩形 199"/>
                <p:cNvSpPr/>
                <p:nvPr/>
              </p:nvSpPr>
              <p:spPr>
                <a:xfrm>
                  <a:off x="5495781" y="2663270"/>
                  <a:ext cx="3202654" cy="54742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zh-TW" altLang="en-US" sz="1400" dirty="0" smtClean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物</a:t>
                  </a:r>
                  <a:r>
                    <a:rPr lang="zh-TW" altLang="en-US" sz="1400" dirty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聯</a:t>
                  </a:r>
                  <a:r>
                    <a:rPr lang="zh-TW" altLang="en-US" sz="1400" dirty="0" smtClean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網、</a:t>
                  </a:r>
                  <a:r>
                    <a:rPr lang="zh-TW" altLang="en-US" sz="1400" dirty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雲端運算</a:t>
                  </a:r>
                  <a:r>
                    <a:rPr lang="zh-TW" altLang="en-US" sz="1400" dirty="0" smtClean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、聯</a:t>
                  </a:r>
                  <a:r>
                    <a:rPr lang="zh-TW" altLang="en-US" sz="1400" dirty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網通訊</a:t>
                  </a:r>
                  <a:r>
                    <a:rPr lang="zh-TW" altLang="en-US" sz="1400" dirty="0" smtClean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技術、資訊安全、機聯網等</a:t>
                  </a:r>
                  <a:r>
                    <a:rPr lang="zh-TW" altLang="en-US" sz="1400" dirty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。</a:t>
                  </a:r>
                </a:p>
              </p:txBody>
            </p:sp>
          </p:grpSp>
          <p:sp>
            <p:nvSpPr>
              <p:cNvPr id="207" name="矩形 206"/>
              <p:cNvSpPr/>
              <p:nvPr/>
            </p:nvSpPr>
            <p:spPr>
              <a:xfrm>
                <a:off x="5643226" y="4217409"/>
                <a:ext cx="3286957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TW" altLang="en-US" sz="14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巨</a:t>
                </a:r>
                <a:r>
                  <a:rPr lang="zh-TW" altLang="en-US" sz="14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量資料分析</a:t>
                </a:r>
                <a:r>
                  <a:rPr lang="zh-TW" altLang="en-US" sz="14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、語意分析等。</a:t>
                </a:r>
                <a:endParaRPr lang="zh-TW" altLang="en-US" sz="14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grpSp>
            <p:nvGrpSpPr>
              <p:cNvPr id="208" name="群組 207"/>
              <p:cNvGrpSpPr/>
              <p:nvPr/>
            </p:nvGrpSpPr>
            <p:grpSpPr>
              <a:xfrm>
                <a:off x="249507" y="4088217"/>
                <a:ext cx="3954161" cy="1091580"/>
                <a:chOff x="435188" y="2479880"/>
                <a:chExt cx="4094054" cy="1091580"/>
              </a:xfrm>
            </p:grpSpPr>
            <p:grpSp>
              <p:nvGrpSpPr>
                <p:cNvPr id="209" name="群組 208"/>
                <p:cNvGrpSpPr/>
                <p:nvPr/>
              </p:nvGrpSpPr>
              <p:grpSpPr>
                <a:xfrm>
                  <a:off x="435188" y="2479880"/>
                  <a:ext cx="4094054" cy="754794"/>
                  <a:chOff x="1016230" y="3532768"/>
                  <a:chExt cx="4094054" cy="817388"/>
                </a:xfrm>
              </p:grpSpPr>
              <p:sp>
                <p:nvSpPr>
                  <p:cNvPr id="212" name="Shape 240"/>
                  <p:cNvSpPr/>
                  <p:nvPr/>
                </p:nvSpPr>
                <p:spPr>
                  <a:xfrm flipV="1">
                    <a:off x="4207896" y="4083331"/>
                    <a:ext cx="902388" cy="1"/>
                  </a:xfrm>
                  <a:prstGeom prst="line">
                    <a:avLst/>
                  </a:prstGeom>
                  <a:ln w="38100">
                    <a:solidFill>
                      <a:schemeClr val="bg1">
                        <a:lumMod val="75000"/>
                      </a:schemeClr>
                    </a:solidFill>
                    <a:miter lim="400000"/>
                  </a:ln>
                </p:spPr>
                <p:txBody>
                  <a:bodyPr lIns="35719" tIns="35719" rIns="35719" bIns="35719" anchor="ctr"/>
                  <a:lstStyle/>
                  <a:p>
                    <a:pPr algn="ctr" defTabSz="410751" eaLnBrk="1" fontAlgn="auto">
                      <a:spcBef>
                        <a:spcPts val="0"/>
                      </a:spcBef>
                      <a:spcAft>
                        <a:spcPts val="0"/>
                      </a:spcAft>
                      <a:defRPr sz="2400"/>
                    </a:pPr>
                    <a:endParaRPr kumimoji="0" sz="1687" kern="0">
                      <a:solidFill>
                        <a:srgbClr val="000000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Times New Roman" panose="02020603050405020304" pitchFamily="18" charset="0"/>
                      <a:sym typeface="Helvetica Light"/>
                    </a:endParaRPr>
                  </a:p>
                </p:txBody>
              </p:sp>
              <p:grpSp>
                <p:nvGrpSpPr>
                  <p:cNvPr id="213" name="群組 212"/>
                  <p:cNvGrpSpPr/>
                  <p:nvPr/>
                </p:nvGrpSpPr>
                <p:grpSpPr>
                  <a:xfrm>
                    <a:off x="1016230" y="3532768"/>
                    <a:ext cx="3293763" cy="817388"/>
                    <a:chOff x="1016230" y="3532768"/>
                    <a:chExt cx="3293763" cy="817388"/>
                  </a:xfrm>
                </p:grpSpPr>
                <p:grpSp>
                  <p:nvGrpSpPr>
                    <p:cNvPr id="214" name="Group 139"/>
                    <p:cNvGrpSpPr/>
                    <p:nvPr/>
                  </p:nvGrpSpPr>
                  <p:grpSpPr>
                    <a:xfrm flipH="1">
                      <a:off x="1016230" y="3532768"/>
                      <a:ext cx="3293763" cy="817388"/>
                      <a:chOff x="0" y="0"/>
                      <a:chExt cx="4684461" cy="1162507"/>
                    </a:xfrm>
                  </p:grpSpPr>
                  <p:grpSp>
                    <p:nvGrpSpPr>
                      <p:cNvPr id="217" name="Group 137"/>
                      <p:cNvGrpSpPr/>
                      <p:nvPr/>
                    </p:nvGrpSpPr>
                    <p:grpSpPr>
                      <a:xfrm>
                        <a:off x="-1" y="-1"/>
                        <a:ext cx="4684463" cy="1162509"/>
                        <a:chOff x="0" y="0"/>
                        <a:chExt cx="4684461" cy="1162507"/>
                      </a:xfrm>
                    </p:grpSpPr>
                    <p:sp>
                      <p:nvSpPr>
                        <p:cNvPr id="219" name="Shape 133"/>
                        <p:cNvSpPr/>
                        <p:nvPr/>
                      </p:nvSpPr>
                      <p:spPr>
                        <a:xfrm>
                          <a:off x="-1" y="-1"/>
                          <a:ext cx="4684463" cy="1162509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wd2" y="hd2"/>
                            </a:cxn>
                            <a:cxn ang="5400000">
                              <a:pos x="wd2" y="hd2"/>
                            </a:cxn>
                            <a:cxn ang="10800000">
                              <a:pos x="wd2" y="hd2"/>
                            </a:cxn>
                            <a:cxn ang="16200000">
                              <a:pos x="wd2" y="hd2"/>
                            </a:cxn>
                          </a:cxnLst>
                          <a:rect l="0" t="0" r="r" b="b"/>
                          <a:pathLst>
                            <a:path w="21294" h="21588" extrusionOk="0">
                              <a:moveTo>
                                <a:pt x="3115" y="0"/>
                              </a:moveTo>
                              <a:cubicBezTo>
                                <a:pt x="2274" y="45"/>
                                <a:pt x="1509" y="1225"/>
                                <a:pt x="903" y="3362"/>
                              </a:cubicBezTo>
                              <a:cubicBezTo>
                                <a:pt x="-296" y="7589"/>
                                <a:pt x="-306" y="14304"/>
                                <a:pt x="903" y="18466"/>
                              </a:cubicBezTo>
                              <a:cubicBezTo>
                                <a:pt x="1511" y="20561"/>
                                <a:pt x="2314" y="21600"/>
                                <a:pt x="3115" y="21588"/>
                              </a:cubicBezTo>
                              <a:lnTo>
                                <a:pt x="21294" y="21588"/>
                              </a:lnTo>
                              <a:lnTo>
                                <a:pt x="21294" y="21561"/>
                              </a:lnTo>
                              <a:lnTo>
                                <a:pt x="19214" y="10781"/>
                              </a:lnTo>
                              <a:lnTo>
                                <a:pt x="21294" y="0"/>
                              </a:lnTo>
                              <a:lnTo>
                                <a:pt x="3115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4BB6AC"/>
                        </a:solidFill>
                        <a:ln w="12700" cap="flat">
                          <a:noFill/>
                          <a:miter lim="400000"/>
                        </a:ln>
                        <a:effectLst/>
                      </p:spPr>
                      <p:txBody>
                        <a:bodyPr wrap="square" lIns="0" tIns="0" rIns="0" bIns="0" numCol="1" anchor="ctr">
                          <a:noAutofit/>
                        </a:bodyPr>
                        <a:lstStyle/>
                        <a:p>
                          <a:pPr algn="ctr" defTabSz="410751" eaLnBrk="1"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 sz="3000">
                              <a:solidFill>
                                <a:srgbClr val="FFFFFF"/>
                              </a:solidFill>
                              <a:latin typeface="Seravek"/>
                              <a:ea typeface="Seravek"/>
                              <a:cs typeface="Seravek"/>
                              <a:sym typeface="Seravek"/>
                            </a:defRPr>
                          </a:pPr>
                          <a:endParaRPr kumimoji="0" sz="2109" kern="0">
                            <a:solidFill>
                              <a:srgbClr val="FFFFFF"/>
                            </a:solidFill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  <a:sym typeface="Seravek"/>
                          </a:endParaRPr>
                        </a:p>
                      </p:txBody>
                    </p:sp>
                    <p:grpSp>
                      <p:nvGrpSpPr>
                        <p:cNvPr id="220" name="Group 136"/>
                        <p:cNvGrpSpPr/>
                        <p:nvPr/>
                      </p:nvGrpSpPr>
                      <p:grpSpPr>
                        <a:xfrm>
                          <a:off x="203653" y="212865"/>
                          <a:ext cx="736531" cy="736531"/>
                          <a:chOff x="0" y="0"/>
                          <a:chExt cx="736529" cy="736529"/>
                        </a:xfrm>
                      </p:grpSpPr>
                      <p:sp>
                        <p:nvSpPr>
                          <p:cNvPr id="221" name="Shape 134"/>
                          <p:cNvSpPr/>
                          <p:nvPr/>
                        </p:nvSpPr>
                        <p:spPr>
                          <a:xfrm>
                            <a:off x="0" y="0"/>
                            <a:ext cx="736530" cy="736530"/>
                          </a:xfrm>
                          <a:prstGeom prst="ellipse">
                            <a:avLst/>
                          </a:prstGeom>
                          <a:solidFill>
                            <a:srgbClr val="FFFFFF"/>
                          </a:solidFill>
                          <a:ln w="12700" cap="flat">
                            <a:noFill/>
                            <a:miter lim="400000"/>
                          </a:ln>
                          <a:effectLst/>
                        </p:spPr>
                        <p:txBody>
                          <a:bodyPr wrap="square" lIns="0" tIns="0" rIns="0" bIns="0" numCol="1" anchor="ctr">
                            <a:noAutofit/>
                          </a:bodyPr>
                          <a:lstStyle/>
                          <a:p>
                            <a:pPr algn="ctr" defTabSz="410751" eaLnBrk="1" fontAlgn="auto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defRPr sz="3000">
                                <a:solidFill>
                                  <a:srgbClr val="FFFFFF"/>
                                </a:solidFill>
                                <a:latin typeface="Seravek"/>
                                <a:ea typeface="Seravek"/>
                                <a:cs typeface="Seravek"/>
                                <a:sym typeface="Seravek"/>
                              </a:defRPr>
                            </a:pPr>
                            <a:endParaRPr kumimoji="0" sz="2109" kern="0">
                              <a:solidFill>
                                <a:srgbClr val="FFFFFF"/>
                              </a:solidFill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  <a:cs typeface="Times New Roman" panose="02020603050405020304" pitchFamily="18" charset="0"/>
                              <a:sym typeface="Seravek"/>
                            </a:endParaRPr>
                          </a:p>
                        </p:txBody>
                      </p:sp>
                      <p:sp>
                        <p:nvSpPr>
                          <p:cNvPr id="222" name="Shape 135"/>
                          <p:cNvSpPr/>
                          <p:nvPr/>
                        </p:nvSpPr>
                        <p:spPr>
                          <a:xfrm>
                            <a:off x="166371" y="166371"/>
                            <a:ext cx="403788" cy="403788"/>
                          </a:xfrm>
                          <a:prstGeom prst="ellipse">
                            <a:avLst/>
                          </a:prstGeom>
                          <a:solidFill>
                            <a:srgbClr val="FCC564"/>
                          </a:solidFill>
                          <a:ln w="12700" cap="flat">
                            <a:noFill/>
                            <a:miter lim="400000"/>
                          </a:ln>
                          <a:effectLst/>
                        </p:spPr>
                        <p:txBody>
                          <a:bodyPr wrap="square" lIns="0" tIns="0" rIns="0" bIns="0" numCol="1" anchor="ctr">
                            <a:noAutofit/>
                          </a:bodyPr>
                          <a:lstStyle/>
                          <a:p>
                            <a:pPr algn="ctr" defTabSz="410751" eaLnBrk="1" fontAlgn="auto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defRPr sz="3000">
                                <a:solidFill>
                                  <a:srgbClr val="FFFFFF"/>
                                </a:solidFill>
                                <a:latin typeface="Seravek"/>
                                <a:ea typeface="Seravek"/>
                                <a:cs typeface="Seravek"/>
                                <a:sym typeface="Seravek"/>
                              </a:defRPr>
                            </a:pPr>
                            <a:endParaRPr kumimoji="0" sz="2109" kern="0">
                              <a:solidFill>
                                <a:srgbClr val="FFFFFF"/>
                              </a:solidFill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  <a:cs typeface="Times New Roman" panose="02020603050405020304" pitchFamily="18" charset="0"/>
                              <a:sym typeface="Seravek"/>
                            </a:endParaRPr>
                          </a:p>
                        </p:txBody>
                      </p:sp>
                    </p:grpSp>
                  </p:grpSp>
                  <p:sp>
                    <p:nvSpPr>
                      <p:cNvPr id="218" name="Shape 138"/>
                      <p:cNvSpPr/>
                      <p:nvPr/>
                    </p:nvSpPr>
                    <p:spPr>
                      <a:xfrm>
                        <a:off x="998633" y="17935"/>
                        <a:ext cx="2345603" cy="1126638"/>
                      </a:xfrm>
                      <a:prstGeom prst="rect">
                        <a:avLst/>
                      </a:prstGeom>
                      <a:noFill/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ctr" defTabSz="410751" eaLnBrk="1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 sz="1500">
                            <a:solidFill>
                              <a:srgbClr val="FFFFFF"/>
                            </a:solidFill>
                            <a:latin typeface="Helvetica Neue Bold Condensed"/>
                            <a:ea typeface="Helvetica Neue Bold Condensed"/>
                            <a:cs typeface="Helvetica Neue Bold Condensed"/>
                            <a:sym typeface="Helvetica Neue Bold Condensed"/>
                          </a:defRPr>
                        </a:pPr>
                        <a:endParaRPr kumimoji="0" sz="1055" kern="0">
                          <a:solidFill>
                            <a:srgbClr val="FFFF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Helvetica Neue Bold Condensed"/>
                        </a:endParaRPr>
                      </a:p>
                    </p:txBody>
                  </p:sp>
                </p:grpSp>
                <p:sp>
                  <p:nvSpPr>
                    <p:cNvPr id="215" name="Shape 187"/>
                    <p:cNvSpPr/>
                    <p:nvPr/>
                  </p:nvSpPr>
                  <p:spPr>
                    <a:xfrm>
                      <a:off x="1800073" y="3689070"/>
                      <a:ext cx="1303242" cy="478078"/>
                    </a:xfrm>
                    <a:prstGeom prst="rect">
                      <a:avLst/>
                    </a:prstGeom>
                    <a:ln w="12700">
                      <a:miter lim="400000"/>
                    </a:ln>
                    <a:extLst>
                      <a:ext uri="{C572A759-6A51-4108-AA02-DFA0A04FC94B}">
                        <ma14:wrappingTextBoxFlag xmlns:ma14="http://schemas.microsoft.com/office/mac/drawingml/2011/main" xmlns="" val="1"/>
                      </a:ext>
                    </a:extLst>
                  </p:spPr>
                  <p:txBody>
                    <a:bodyPr wrap="none" lIns="35719" tIns="35719" rIns="35719" bIns="35719" anchor="ctr">
                      <a:spAutoFit/>
                    </a:bodyPr>
                    <a:lstStyle>
                      <a:lvl1pPr>
                        <a:defRPr>
                          <a:solidFill>
                            <a:srgbClr val="FFFFFF"/>
                          </a:solidFill>
                          <a:latin typeface="HanWangYenLight"/>
                          <a:ea typeface="HanWangYenLight"/>
                          <a:cs typeface="HanWangYenLight"/>
                          <a:sym typeface="HanWangYenLight"/>
                        </a:defRPr>
                      </a:lvl1pPr>
                    </a:lstStyle>
                    <a:p>
                      <a:pPr algn="ctr" defTabSz="410751"/>
                      <a:r>
                        <a:rPr lang="zh-TW" altLang="en-US" sz="2400" b="1" kern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智慧內容</a:t>
                      </a:r>
                      <a:endParaRPr lang="zh-TW" altLang="en-US" sz="2400" b="1" kern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p:txBody>
                </p:sp>
              </p:grpSp>
            </p:grpSp>
            <p:pic>
              <p:nvPicPr>
                <p:cNvPr id="210" name="Picture 24" descr="「ar vr icon」的圖片搜尋結果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903113" y="2517630"/>
                  <a:ext cx="469871" cy="42615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11" name="矩形 210"/>
                <p:cNvSpPr/>
                <p:nvPr/>
              </p:nvSpPr>
              <p:spPr>
                <a:xfrm>
                  <a:off x="473510" y="3249448"/>
                  <a:ext cx="3403246" cy="32201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altLang="zh-TW" sz="1400" dirty="0" smtClean="0">
                      <a:latin typeface="+mj-lt"/>
                      <a:ea typeface="微軟正黑體" panose="020B0604030504040204" pitchFamily="34" charset="-120"/>
                    </a:rPr>
                    <a:t>AR</a:t>
                  </a:r>
                  <a:r>
                    <a:rPr lang="zh-TW" altLang="en-US" sz="1400" dirty="0">
                      <a:latin typeface="+mj-lt"/>
                      <a:ea typeface="微軟正黑體" panose="020B0604030504040204" pitchFamily="34" charset="-120"/>
                    </a:rPr>
                    <a:t>、</a:t>
                  </a:r>
                  <a:r>
                    <a:rPr lang="en-US" altLang="zh-TW" sz="1400" dirty="0" smtClean="0">
                      <a:latin typeface="+mj-lt"/>
                      <a:ea typeface="微軟正黑體" panose="020B0604030504040204" pitchFamily="34" charset="-120"/>
                    </a:rPr>
                    <a:t>VR</a:t>
                  </a:r>
                  <a:r>
                    <a:rPr lang="zh-TW" altLang="en-US" sz="1400" dirty="0" smtClean="0">
                      <a:latin typeface="+mj-lt"/>
                      <a:ea typeface="微軟正黑體" panose="020B0604030504040204" pitchFamily="34" charset="-120"/>
                    </a:rPr>
                    <a:t>、</a:t>
                  </a:r>
                  <a:r>
                    <a:rPr lang="en-US" altLang="zh-TW" sz="1400" dirty="0" smtClean="0">
                      <a:latin typeface="+mj-lt"/>
                      <a:ea typeface="微軟正黑體" panose="020B0604030504040204" pitchFamily="34" charset="-120"/>
                    </a:rPr>
                    <a:t>3D</a:t>
                  </a:r>
                  <a:r>
                    <a:rPr lang="zh-TW" altLang="en-US" sz="1400" dirty="0" smtClean="0">
                      <a:latin typeface="+mj-lt"/>
                      <a:ea typeface="微軟正黑體" panose="020B0604030504040204" pitchFamily="34" charset="-120"/>
                    </a:rPr>
                    <a:t>設計、</a:t>
                  </a:r>
                  <a:r>
                    <a:rPr lang="en-US" altLang="zh-TW" sz="1400" dirty="0" smtClean="0">
                      <a:latin typeface="+mj-lt"/>
                      <a:ea typeface="微軟正黑體" panose="020B0604030504040204" pitchFamily="34" charset="-120"/>
                    </a:rPr>
                    <a:t>UI/UX</a:t>
                  </a:r>
                  <a:r>
                    <a:rPr lang="zh-TW" altLang="en-US" sz="1400" dirty="0" smtClean="0">
                      <a:latin typeface="+mj-lt"/>
                      <a:ea typeface="微軟正黑體" panose="020B0604030504040204" pitchFamily="34" charset="-120"/>
                    </a:rPr>
                    <a:t>設計等。</a:t>
                  </a:r>
                  <a:endParaRPr lang="zh-TW" altLang="en-US" sz="1400" dirty="0">
                    <a:latin typeface="+mj-lt"/>
                    <a:ea typeface="微軟正黑體" panose="020B0604030504040204" pitchFamily="34" charset="-120"/>
                  </a:endParaRPr>
                </a:p>
              </p:txBody>
            </p:sp>
          </p:grpSp>
          <p:grpSp>
            <p:nvGrpSpPr>
              <p:cNvPr id="223" name="群組 222"/>
              <p:cNvGrpSpPr/>
              <p:nvPr/>
            </p:nvGrpSpPr>
            <p:grpSpPr>
              <a:xfrm>
                <a:off x="4683234" y="4552529"/>
                <a:ext cx="4100431" cy="754795"/>
                <a:chOff x="3828382" y="2345895"/>
                <a:chExt cx="4245499" cy="817389"/>
              </a:xfrm>
            </p:grpSpPr>
            <p:grpSp>
              <p:nvGrpSpPr>
                <p:cNvPr id="224" name="Group 167"/>
                <p:cNvGrpSpPr/>
                <p:nvPr/>
              </p:nvGrpSpPr>
              <p:grpSpPr>
                <a:xfrm>
                  <a:off x="4780118" y="2345895"/>
                  <a:ext cx="3293763" cy="817389"/>
                  <a:chOff x="0" y="0"/>
                  <a:chExt cx="4684461" cy="1162507"/>
                </a:xfrm>
              </p:grpSpPr>
              <p:grpSp>
                <p:nvGrpSpPr>
                  <p:cNvPr id="227" name="Group 165"/>
                  <p:cNvGrpSpPr/>
                  <p:nvPr/>
                </p:nvGrpSpPr>
                <p:grpSpPr>
                  <a:xfrm>
                    <a:off x="0" y="-1"/>
                    <a:ext cx="4684462" cy="1162509"/>
                    <a:chOff x="0" y="0"/>
                    <a:chExt cx="4684461" cy="1162507"/>
                  </a:xfrm>
                </p:grpSpPr>
                <p:sp>
                  <p:nvSpPr>
                    <p:cNvPr id="229" name="Shape 161"/>
                    <p:cNvSpPr/>
                    <p:nvPr/>
                  </p:nvSpPr>
                  <p:spPr>
                    <a:xfrm>
                      <a:off x="0" y="-1"/>
                      <a:ext cx="4684462" cy="1162509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294" h="21588" extrusionOk="0">
                          <a:moveTo>
                            <a:pt x="3115" y="0"/>
                          </a:moveTo>
                          <a:cubicBezTo>
                            <a:pt x="2274" y="45"/>
                            <a:pt x="1509" y="1225"/>
                            <a:pt x="903" y="3362"/>
                          </a:cubicBezTo>
                          <a:cubicBezTo>
                            <a:pt x="-296" y="7589"/>
                            <a:pt x="-306" y="14304"/>
                            <a:pt x="903" y="18466"/>
                          </a:cubicBezTo>
                          <a:cubicBezTo>
                            <a:pt x="1511" y="20561"/>
                            <a:pt x="2314" y="21600"/>
                            <a:pt x="3115" y="21588"/>
                          </a:cubicBezTo>
                          <a:lnTo>
                            <a:pt x="21294" y="21588"/>
                          </a:lnTo>
                          <a:lnTo>
                            <a:pt x="21294" y="21561"/>
                          </a:lnTo>
                          <a:lnTo>
                            <a:pt x="19214" y="10781"/>
                          </a:lnTo>
                          <a:lnTo>
                            <a:pt x="21294" y="0"/>
                          </a:lnTo>
                          <a:lnTo>
                            <a:pt x="3115" y="0"/>
                          </a:lnTo>
                          <a:close/>
                        </a:path>
                      </a:pathLst>
                    </a:custGeom>
                    <a:solidFill>
                      <a:srgbClr val="4BB6AC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ctr" defTabSz="410751" eaLnBrk="1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 sz="3000">
                          <a:solidFill>
                            <a:srgbClr val="FFFFFF"/>
                          </a:solidFill>
                          <a:latin typeface="Seravek"/>
                          <a:ea typeface="Seravek"/>
                          <a:cs typeface="Seravek"/>
                          <a:sym typeface="Seravek"/>
                        </a:defRPr>
                      </a:pPr>
                      <a:endParaRPr kumimoji="0" sz="2109" kern="0">
                        <a:solidFill>
                          <a:srgbClr val="FFFFFF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  <a:sym typeface="Seravek"/>
                      </a:endParaRPr>
                    </a:p>
                  </p:txBody>
                </p:sp>
                <p:grpSp>
                  <p:nvGrpSpPr>
                    <p:cNvPr id="230" name="Group 164"/>
                    <p:cNvGrpSpPr/>
                    <p:nvPr/>
                  </p:nvGrpSpPr>
                  <p:grpSpPr>
                    <a:xfrm>
                      <a:off x="203653" y="212865"/>
                      <a:ext cx="736531" cy="736531"/>
                      <a:chOff x="0" y="0"/>
                      <a:chExt cx="736529" cy="736529"/>
                    </a:xfrm>
                  </p:grpSpPr>
                  <p:sp>
                    <p:nvSpPr>
                      <p:cNvPr id="231" name="Shape 162"/>
                      <p:cNvSpPr/>
                      <p:nvPr/>
                    </p:nvSpPr>
                    <p:spPr>
                      <a:xfrm>
                        <a:off x="0" y="0"/>
                        <a:ext cx="736530" cy="736530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ctr" defTabSz="410751" eaLnBrk="1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 sz="3000">
                            <a:solidFill>
                              <a:srgbClr val="FFFFFF"/>
                            </a:solidFill>
                            <a:latin typeface="Seravek"/>
                            <a:ea typeface="Seravek"/>
                            <a:cs typeface="Seravek"/>
                            <a:sym typeface="Seravek"/>
                          </a:defRPr>
                        </a:pPr>
                        <a:endParaRPr kumimoji="0" sz="2109" kern="0">
                          <a:solidFill>
                            <a:srgbClr val="FFFF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Seravek"/>
                        </a:endParaRPr>
                      </a:p>
                    </p:txBody>
                  </p:sp>
                  <p:sp>
                    <p:nvSpPr>
                      <p:cNvPr id="232" name="Shape 163"/>
                      <p:cNvSpPr/>
                      <p:nvPr/>
                    </p:nvSpPr>
                    <p:spPr>
                      <a:xfrm>
                        <a:off x="166371" y="166371"/>
                        <a:ext cx="403788" cy="403788"/>
                      </a:xfrm>
                      <a:prstGeom prst="ellipse">
                        <a:avLst/>
                      </a:prstGeom>
                      <a:solidFill>
                        <a:srgbClr val="FCC564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ctr" defTabSz="410751" eaLnBrk="1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 sz="3000">
                            <a:solidFill>
                              <a:srgbClr val="FFFFFF"/>
                            </a:solidFill>
                            <a:latin typeface="Seravek"/>
                            <a:ea typeface="Seravek"/>
                            <a:cs typeface="Seravek"/>
                            <a:sym typeface="Seravek"/>
                          </a:defRPr>
                        </a:pPr>
                        <a:endParaRPr kumimoji="0" sz="2109" kern="0">
                          <a:solidFill>
                            <a:srgbClr val="FFFF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Seravek"/>
                        </a:endParaRPr>
                      </a:p>
                    </p:txBody>
                  </p:sp>
                </p:grpSp>
              </p:grpSp>
              <p:sp>
                <p:nvSpPr>
                  <p:cNvPr id="228" name="Shape 166"/>
                  <p:cNvSpPr/>
                  <p:nvPr/>
                </p:nvSpPr>
                <p:spPr>
                  <a:xfrm>
                    <a:off x="998633" y="17935"/>
                    <a:ext cx="2345603" cy="1126638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ctr" defTabSz="410751" eaLnBrk="1" fontAlgn="auto">
                      <a:spcBef>
                        <a:spcPts val="0"/>
                      </a:spcBef>
                      <a:spcAft>
                        <a:spcPts val="0"/>
                      </a:spcAft>
                      <a:defRPr sz="1500">
                        <a:solidFill>
                          <a:srgbClr val="FFFFFF"/>
                        </a:solidFill>
                        <a:latin typeface="Helvetica Neue Bold Condensed"/>
                        <a:ea typeface="Helvetica Neue Bold Condensed"/>
                        <a:cs typeface="Helvetica Neue Bold Condensed"/>
                        <a:sym typeface="Helvetica Neue Bold Condensed"/>
                      </a:defRPr>
                    </a:pPr>
                    <a:endParaRPr kumimoji="0" sz="1055" kern="0">
                      <a:solidFill>
                        <a:srgbClr val="FFFFFF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Times New Roman" panose="02020603050405020304" pitchFamily="18" charset="0"/>
                      <a:sym typeface="Helvetica Neue Bold Condensed"/>
                    </a:endParaRPr>
                  </a:p>
                </p:txBody>
              </p:sp>
            </p:grpSp>
            <p:sp>
              <p:nvSpPr>
                <p:cNvPr id="225" name="Shape 188"/>
                <p:cNvSpPr/>
                <p:nvPr/>
              </p:nvSpPr>
              <p:spPr>
                <a:xfrm>
                  <a:off x="5897620" y="2534857"/>
                  <a:ext cx="1303242" cy="478078"/>
                </a:xfrm>
                <a:prstGeom prst="rect">
                  <a:avLst/>
                </a:prstGeom>
                <a:ln w="12700"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xmlns="" val="1"/>
                  </a:ext>
                </a:extLst>
              </p:spPr>
              <p:txBody>
                <a:bodyPr wrap="none" lIns="35719" tIns="35719" rIns="35719" bIns="35719" anchor="ctr">
                  <a:spAutoFit/>
                </a:bodyPr>
                <a:lstStyle>
                  <a:lvl1pPr>
                    <a:defRPr>
                      <a:solidFill>
                        <a:srgbClr val="FFFFFF"/>
                      </a:solidFill>
                      <a:latin typeface="HanWangYenLight"/>
                      <a:ea typeface="HanWangYenLight"/>
                      <a:cs typeface="HanWangYenLight"/>
                      <a:sym typeface="HanWangYenLight"/>
                    </a:defRPr>
                  </a:lvl1pPr>
                </a:lstStyle>
                <a:p>
                  <a:pPr algn="ctr" defTabSz="410751"/>
                  <a:r>
                    <a:rPr lang="zh-TW" altLang="en-US" sz="2400" b="1" kern="0" dirty="0"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Times New Roman" panose="02020603050405020304" pitchFamily="18" charset="0"/>
                    </a:rPr>
                    <a:t>人工智慧</a:t>
                  </a:r>
                </a:p>
              </p:txBody>
            </p:sp>
            <p:sp>
              <p:nvSpPr>
                <p:cNvPr id="226" name="Shape 240"/>
                <p:cNvSpPr/>
                <p:nvPr/>
              </p:nvSpPr>
              <p:spPr>
                <a:xfrm>
                  <a:off x="3828382" y="2874194"/>
                  <a:ext cx="1008000" cy="1"/>
                </a:xfrm>
                <a:prstGeom prst="line">
                  <a:avLst/>
                </a:prstGeom>
                <a:ln w="38100">
                  <a:solidFill>
                    <a:schemeClr val="bg1">
                      <a:lumMod val="75000"/>
                    </a:schemeClr>
                  </a:solidFill>
                  <a:miter lim="400000"/>
                </a:ln>
              </p:spPr>
              <p:txBody>
                <a:bodyPr lIns="35719" tIns="35719" rIns="35719" bIns="35719" anchor="ctr"/>
                <a:lstStyle/>
                <a:p>
                  <a:pPr algn="ctr" defTabSz="410751" eaLnBrk="1" fontAlgn="auto">
                    <a:spcBef>
                      <a:spcPts val="0"/>
                    </a:spcBef>
                    <a:spcAft>
                      <a:spcPts val="0"/>
                    </a:spcAft>
                    <a:defRPr sz="2400"/>
                  </a:pPr>
                  <a:endParaRPr kumimoji="0" sz="1687" kern="0">
                    <a:solidFill>
                      <a:srgbClr val="00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  <a:sym typeface="Helvetica Light"/>
                  </a:endParaRPr>
                </a:p>
              </p:txBody>
            </p:sp>
          </p:grpSp>
          <p:pic>
            <p:nvPicPr>
              <p:cNvPr id="234" name="Picture 2" descr="「人工智慧」的圖片搜尋結果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63137" y="4521310"/>
                <a:ext cx="683644" cy="5145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4" name="矩形 83"/>
              <p:cNvSpPr/>
              <p:nvPr/>
            </p:nvSpPr>
            <p:spPr>
              <a:xfrm>
                <a:off x="5633146" y="5293556"/>
                <a:ext cx="3286957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TW" altLang="en-US" sz="14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深度學習、機器學習</a:t>
                </a:r>
                <a:r>
                  <a:rPr lang="zh-TW" altLang="en-US" sz="14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等</a:t>
                </a:r>
                <a:r>
                  <a:rPr lang="zh-TW" altLang="en-US" sz="14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。</a:t>
                </a:r>
              </a:p>
            </p:txBody>
          </p:sp>
        </p:grpSp>
      </p:grpSp>
      <p:sp>
        <p:nvSpPr>
          <p:cNvPr id="86" name="矩形 85"/>
          <p:cNvSpPr/>
          <p:nvPr/>
        </p:nvSpPr>
        <p:spPr>
          <a:xfrm>
            <a:off x="371619" y="395605"/>
            <a:ext cx="86423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TW" altLang="en-US" sz="2000" dirty="0"/>
          </a:p>
        </p:txBody>
      </p:sp>
      <p:sp>
        <p:nvSpPr>
          <p:cNvPr id="87" name="矩形 86"/>
          <p:cNvSpPr/>
          <p:nvPr/>
        </p:nvSpPr>
        <p:spPr>
          <a:xfrm>
            <a:off x="3272461" y="5196422"/>
            <a:ext cx="26042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數位經濟跨域專業學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程</a:t>
            </a:r>
          </a:p>
        </p:txBody>
      </p:sp>
    </p:spTree>
    <p:extLst>
      <p:ext uri="{BB962C8B-B14F-4D97-AF65-F5344CB8AC3E}">
        <p14:creationId xmlns:p14="http://schemas.microsoft.com/office/powerpoint/2010/main" val="310743586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4" name="直接连接符 34"/>
          <p:cNvCxnSpPr/>
          <p:nvPr/>
        </p:nvCxnSpPr>
        <p:spPr>
          <a:xfrm>
            <a:off x="75863" y="3989127"/>
            <a:ext cx="8619315" cy="12165"/>
          </a:xfrm>
          <a:prstGeom prst="line">
            <a:avLst/>
          </a:prstGeom>
          <a:ln w="28575">
            <a:solidFill>
              <a:srgbClr val="5EC6D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7" name="圓角矩形 186"/>
          <p:cNvSpPr/>
          <p:nvPr/>
        </p:nvSpPr>
        <p:spPr>
          <a:xfrm>
            <a:off x="7289760" y="3536404"/>
            <a:ext cx="1804170" cy="326926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17" name="圖片 216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791"/>
          <a:stretch/>
        </p:blipFill>
        <p:spPr>
          <a:xfrm>
            <a:off x="4390353" y="4435089"/>
            <a:ext cx="2802933" cy="1007442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15780" y="179456"/>
            <a:ext cx="8346444" cy="709540"/>
          </a:xfrm>
          <a:noFill/>
        </p:spPr>
        <p:txBody>
          <a:bodyPr wrap="square" rtlCol="0">
            <a:spAutoFit/>
          </a:bodyPr>
          <a:lstStyle/>
          <a:p>
            <a:r>
              <a:rPr lang="zh-TW" altLang="en-US" sz="3600" kern="1200" dirty="0" smtClean="0">
                <a:solidFill>
                  <a:schemeClr val="accent3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計畫整體架構</a:t>
            </a:r>
            <a:endParaRPr lang="zh-TW" altLang="en-US" sz="3600" kern="1200" dirty="0">
              <a:solidFill>
                <a:schemeClr val="accent3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90" name="群組 89"/>
          <p:cNvGrpSpPr/>
          <p:nvPr/>
        </p:nvGrpSpPr>
        <p:grpSpPr>
          <a:xfrm>
            <a:off x="506572" y="1580776"/>
            <a:ext cx="8141882" cy="2055147"/>
            <a:chOff x="626596" y="1661277"/>
            <a:chExt cx="8141882" cy="2055147"/>
          </a:xfrm>
        </p:grpSpPr>
        <p:grpSp>
          <p:nvGrpSpPr>
            <p:cNvPr id="91" name="群組 90"/>
            <p:cNvGrpSpPr/>
            <p:nvPr/>
          </p:nvGrpSpPr>
          <p:grpSpPr>
            <a:xfrm>
              <a:off x="626596" y="1661277"/>
              <a:ext cx="8141882" cy="2055147"/>
              <a:chOff x="964566" y="1848689"/>
              <a:chExt cx="10855843" cy="2740196"/>
            </a:xfrm>
          </p:grpSpPr>
          <p:sp>
            <p:nvSpPr>
              <p:cNvPr id="94" name="圓角矩形 93"/>
              <p:cNvSpPr/>
              <p:nvPr/>
            </p:nvSpPr>
            <p:spPr>
              <a:xfrm>
                <a:off x="964566" y="2078000"/>
                <a:ext cx="3250475" cy="2224590"/>
              </a:xfrm>
              <a:prstGeom prst="round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95" name="文字方塊 94"/>
              <p:cNvSpPr txBox="1"/>
              <p:nvPr/>
            </p:nvSpPr>
            <p:spPr>
              <a:xfrm>
                <a:off x="1587363" y="2119505"/>
                <a:ext cx="1614119" cy="5334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zh-TW" altLang="en-US" sz="2000" b="1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大學校院</a:t>
                </a:r>
              </a:p>
            </p:txBody>
          </p:sp>
          <p:sp>
            <p:nvSpPr>
              <p:cNvPr id="98" name="圓角矩形 97"/>
              <p:cNvSpPr/>
              <p:nvPr/>
            </p:nvSpPr>
            <p:spPr>
              <a:xfrm>
                <a:off x="8696131" y="2127574"/>
                <a:ext cx="3124278" cy="2218021"/>
              </a:xfrm>
              <a:prstGeom prst="roundRect">
                <a:avLst/>
              </a:prstGeom>
              <a:solidFill>
                <a:srgbClr val="FFFFFF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99" name="文字方塊 98"/>
              <p:cNvSpPr txBox="1"/>
              <p:nvPr/>
            </p:nvSpPr>
            <p:spPr>
              <a:xfrm>
                <a:off x="9026270" y="2016977"/>
                <a:ext cx="2601567" cy="5334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zh-TW" altLang="en-US" sz="2000" b="1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法人</a:t>
                </a:r>
                <a:r>
                  <a:rPr lang="en-US" altLang="zh-TW" sz="2000" b="1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/</a:t>
                </a:r>
                <a:r>
                  <a:rPr lang="zh-TW" altLang="en-US" sz="2000" b="1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企業</a:t>
                </a:r>
                <a:r>
                  <a:rPr lang="en-US" altLang="zh-TW" sz="2000" b="1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/</a:t>
                </a:r>
                <a:r>
                  <a:rPr lang="zh-TW" altLang="en-US" sz="2000" b="1" dirty="0" smtClean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新創</a:t>
                </a:r>
                <a:endParaRPr lang="zh-TW" altLang="en-US" sz="20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00" name="文字方塊 99"/>
              <p:cNvSpPr txBox="1"/>
              <p:nvPr/>
            </p:nvSpPr>
            <p:spPr>
              <a:xfrm>
                <a:off x="8625379" y="3328737"/>
                <a:ext cx="106695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zh-TW" altLang="en-US" sz="1200" b="1" dirty="0">
                    <a:solidFill>
                      <a:srgbClr val="C0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實習職缺</a:t>
                </a:r>
              </a:p>
            </p:txBody>
          </p:sp>
          <p:sp>
            <p:nvSpPr>
              <p:cNvPr id="102" name="文字方塊 101"/>
              <p:cNvSpPr txBox="1"/>
              <p:nvPr/>
            </p:nvSpPr>
            <p:spPr>
              <a:xfrm>
                <a:off x="8876719" y="3859301"/>
                <a:ext cx="2793928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zh-TW" altLang="en-US" sz="1050" b="1" dirty="0">
                    <a:solidFill>
                      <a:srgbClr val="0070C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人才投入</a:t>
                </a:r>
                <a:r>
                  <a:rPr lang="en-US" altLang="zh-TW" b="1" dirty="0">
                    <a:solidFill>
                      <a:srgbClr val="0070C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5+2</a:t>
                </a:r>
                <a:r>
                  <a:rPr lang="zh-TW" altLang="en-US" b="1" dirty="0">
                    <a:solidFill>
                      <a:srgbClr val="0070C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重點產業</a:t>
                </a:r>
                <a:endParaRPr lang="en-US" altLang="zh-TW" sz="1050" b="1" dirty="0">
                  <a:solidFill>
                    <a:srgbClr val="0070C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03" name="圓角矩形 102"/>
              <p:cNvSpPr/>
              <p:nvPr/>
            </p:nvSpPr>
            <p:spPr>
              <a:xfrm>
                <a:off x="9679818" y="2546668"/>
                <a:ext cx="874634" cy="1368171"/>
              </a:xfrm>
              <a:prstGeom prst="roundRect">
                <a:avLst/>
              </a:prstGeom>
              <a:ln>
                <a:noFill/>
              </a:ln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r"/>
                <a:endPara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04" name="矩形 103"/>
              <p:cNvSpPr/>
              <p:nvPr/>
            </p:nvSpPr>
            <p:spPr>
              <a:xfrm>
                <a:off x="9613159" y="2559773"/>
                <a:ext cx="985595" cy="10464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zh-TW" altLang="en-US" sz="900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亞洲矽谷</a:t>
                </a:r>
                <a:endParaRPr lang="en-US" altLang="zh-TW" sz="900" b="1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algn="ctr"/>
                <a:r>
                  <a:rPr lang="zh-TW" altLang="en-US" sz="900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智慧機械</a:t>
                </a:r>
                <a:endParaRPr lang="en-US" altLang="zh-TW" sz="900" b="1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algn="ctr"/>
                <a:r>
                  <a:rPr lang="zh-TW" altLang="en-US" sz="900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綠能科技</a:t>
                </a:r>
                <a:endParaRPr lang="en-US" altLang="zh-TW" sz="900" b="1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algn="ctr"/>
                <a:r>
                  <a:rPr lang="zh-TW" altLang="en-US" sz="900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生技醫藥</a:t>
                </a:r>
                <a:endParaRPr lang="en-US" altLang="zh-TW" sz="900" b="1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algn="ctr"/>
                <a:r>
                  <a:rPr lang="zh-TW" altLang="en-US" sz="900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新農業</a:t>
                </a:r>
                <a:endParaRPr lang="en-US" altLang="zh-TW" sz="900" b="1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05" name="矩形 104"/>
              <p:cNvSpPr/>
              <p:nvPr/>
            </p:nvSpPr>
            <p:spPr>
              <a:xfrm>
                <a:off x="9826763" y="3667664"/>
                <a:ext cx="558381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ts val="600"/>
                  </a:lnSpc>
                </a:pPr>
                <a:r>
                  <a:rPr lang="zh-TW" altLang="en-US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˙</a:t>
                </a:r>
                <a:endParaRPr lang="en-US" altLang="zh-TW" b="1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algn="ctr">
                  <a:lnSpc>
                    <a:spcPts val="600"/>
                  </a:lnSpc>
                </a:pPr>
                <a:r>
                  <a:rPr lang="zh-TW" altLang="en-US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˙</a:t>
                </a:r>
                <a:endParaRPr lang="en-US" altLang="zh-TW" b="1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algn="ctr">
                  <a:lnSpc>
                    <a:spcPts val="600"/>
                  </a:lnSpc>
                </a:pPr>
                <a:r>
                  <a:rPr lang="zh-TW" altLang="en-US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˙</a:t>
                </a:r>
                <a:endParaRPr lang="en-US" altLang="zh-TW" b="1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pic>
            <p:nvPicPr>
              <p:cNvPr id="106" name="Picture 30" descr="「大學生」的圖片搜尋結果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30197" y="3287028"/>
                <a:ext cx="1071669" cy="5492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7" name="Picture 32" descr="「大學生」的圖片搜尋結果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28149" y="2602889"/>
                <a:ext cx="1067515" cy="62230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8" name="Picture 34" descr="「高科技人才」的圖片搜尋結果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655248" y="2586938"/>
                <a:ext cx="1118180" cy="5615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9" name="Picture 42" descr="「高科技人才」的圖片搜尋結果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639219" y="3251709"/>
                <a:ext cx="1134212" cy="6637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0" name="橢圓 109"/>
              <p:cNvSpPr/>
              <p:nvPr/>
            </p:nvSpPr>
            <p:spPr bwMode="auto">
              <a:xfrm>
                <a:off x="4286301" y="2039792"/>
                <a:ext cx="4325063" cy="2549093"/>
              </a:xfrm>
              <a:prstGeom prst="ellipse">
                <a:avLst/>
              </a:prstGeom>
              <a:solidFill>
                <a:schemeClr val="bg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vert="horz" wrap="square" lIns="68580" tIns="34290" rIns="68580" bIns="34290" numCol="1" rtlCol="0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TW" altLang="en-US" sz="120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11" name="文字方塊 110"/>
              <p:cNvSpPr txBox="1"/>
              <p:nvPr/>
            </p:nvSpPr>
            <p:spPr>
              <a:xfrm>
                <a:off x="3250929" y="3390400"/>
                <a:ext cx="106695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zh-TW" altLang="en-US" sz="1200" b="1" dirty="0">
                    <a:solidFill>
                      <a:srgbClr val="C0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實習學分</a:t>
                </a:r>
              </a:p>
            </p:txBody>
          </p:sp>
          <p:grpSp>
            <p:nvGrpSpPr>
              <p:cNvPr id="112" name="群組 111"/>
              <p:cNvGrpSpPr/>
              <p:nvPr/>
            </p:nvGrpSpPr>
            <p:grpSpPr>
              <a:xfrm>
                <a:off x="3050332" y="2830549"/>
                <a:ext cx="6600519" cy="589932"/>
                <a:chOff x="1837643" y="5314049"/>
                <a:chExt cx="5440611" cy="615246"/>
              </a:xfrm>
            </p:grpSpPr>
            <p:grpSp>
              <p:nvGrpSpPr>
                <p:cNvPr id="177" name="群組 1033"/>
                <p:cNvGrpSpPr>
                  <a:grpSpLocks/>
                </p:cNvGrpSpPr>
                <p:nvPr/>
              </p:nvGrpSpPr>
              <p:grpSpPr bwMode="auto">
                <a:xfrm>
                  <a:off x="1867765" y="5314049"/>
                  <a:ext cx="5410489" cy="615246"/>
                  <a:chOff x="1849915" y="5385715"/>
                  <a:chExt cx="5427631" cy="1036243"/>
                </a:xfrm>
              </p:grpSpPr>
              <p:sp>
                <p:nvSpPr>
                  <p:cNvPr id="180" name="Freeform 9"/>
                  <p:cNvSpPr>
                    <a:spLocks/>
                  </p:cNvSpPr>
                  <p:nvPr/>
                </p:nvSpPr>
                <p:spPr bwMode="gray">
                  <a:xfrm>
                    <a:off x="1896423" y="5385715"/>
                    <a:ext cx="5381123" cy="531833"/>
                  </a:xfrm>
                  <a:custGeom>
                    <a:avLst/>
                    <a:gdLst>
                      <a:gd name="T0" fmla="*/ 0 w 2347"/>
                      <a:gd name="T1" fmla="*/ 2147483647 h 336"/>
                      <a:gd name="T2" fmla="*/ 0 w 2347"/>
                      <a:gd name="T3" fmla="*/ 2147483647 h 336"/>
                      <a:gd name="T4" fmla="*/ 2147483647 w 2347"/>
                      <a:gd name="T5" fmla="*/ 2147483647 h 336"/>
                      <a:gd name="T6" fmla="*/ 2147483647 w 2347"/>
                      <a:gd name="T7" fmla="*/ 0 h 336"/>
                      <a:gd name="T8" fmla="*/ 2147483647 w 2347"/>
                      <a:gd name="T9" fmla="*/ 2147483647 h 336"/>
                      <a:gd name="T10" fmla="*/ 0 w 2347"/>
                      <a:gd name="T11" fmla="*/ 2147483647 h 336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347"/>
                      <a:gd name="T19" fmla="*/ 0 h 336"/>
                      <a:gd name="T20" fmla="*/ 2347 w 2347"/>
                      <a:gd name="T21" fmla="*/ 336 h 3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347" h="336">
                        <a:moveTo>
                          <a:pt x="0" y="188"/>
                        </a:moveTo>
                        <a:lnTo>
                          <a:pt x="0" y="336"/>
                        </a:lnTo>
                        <a:lnTo>
                          <a:pt x="2347" y="336"/>
                        </a:lnTo>
                        <a:lnTo>
                          <a:pt x="2005" y="0"/>
                        </a:lnTo>
                        <a:lnTo>
                          <a:pt x="2005" y="189"/>
                        </a:lnTo>
                        <a:lnTo>
                          <a:pt x="0" y="188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00B0F0">
                          <a:tint val="66000"/>
                          <a:satMod val="160000"/>
                        </a:srgbClr>
                      </a:gs>
                      <a:gs pos="50000">
                        <a:srgbClr val="00B0F0">
                          <a:tint val="44500"/>
                          <a:satMod val="160000"/>
                        </a:srgbClr>
                      </a:gs>
                      <a:gs pos="100000">
                        <a:srgbClr val="00B0F0">
                          <a:tint val="23500"/>
                          <a:satMod val="160000"/>
                        </a:srgbClr>
                      </a:gs>
                    </a:gsLst>
                    <a:lin ang="13500000" scaled="1"/>
                    <a:tileRect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>
                      <a:latin typeface="微軟正黑體" panose="020B0604030504040204" pitchFamily="34" charset="-120"/>
                      <a:ea typeface="微軟正黑體" panose="020B0604030504040204" pitchFamily="34" charset="-120"/>
                    </a:endParaRPr>
                  </a:p>
                </p:txBody>
              </p:sp>
              <p:sp>
                <p:nvSpPr>
                  <p:cNvPr id="181" name="Freeform 15"/>
                  <p:cNvSpPr>
                    <a:spLocks/>
                  </p:cNvSpPr>
                  <p:nvPr/>
                </p:nvSpPr>
                <p:spPr bwMode="gray">
                  <a:xfrm flipH="1" flipV="1">
                    <a:off x="1849915" y="5954040"/>
                    <a:ext cx="5427630" cy="467918"/>
                  </a:xfrm>
                  <a:custGeom>
                    <a:avLst/>
                    <a:gdLst>
                      <a:gd name="T0" fmla="*/ 0 w 2347"/>
                      <a:gd name="T1" fmla="*/ 2147483647 h 336"/>
                      <a:gd name="T2" fmla="*/ 0 w 2347"/>
                      <a:gd name="T3" fmla="*/ 2147483647 h 336"/>
                      <a:gd name="T4" fmla="*/ 2147483647 w 2347"/>
                      <a:gd name="T5" fmla="*/ 2147483647 h 336"/>
                      <a:gd name="T6" fmla="*/ 2147483647 w 2347"/>
                      <a:gd name="T7" fmla="*/ 0 h 336"/>
                      <a:gd name="T8" fmla="*/ 2147483647 w 2347"/>
                      <a:gd name="T9" fmla="*/ 2147483647 h 336"/>
                      <a:gd name="T10" fmla="*/ 0 w 2347"/>
                      <a:gd name="T11" fmla="*/ 2147483647 h 336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347"/>
                      <a:gd name="T19" fmla="*/ 0 h 336"/>
                      <a:gd name="T20" fmla="*/ 2347 w 2347"/>
                      <a:gd name="T21" fmla="*/ 336 h 3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347" h="336">
                        <a:moveTo>
                          <a:pt x="0" y="188"/>
                        </a:moveTo>
                        <a:lnTo>
                          <a:pt x="0" y="336"/>
                        </a:lnTo>
                        <a:lnTo>
                          <a:pt x="2347" y="336"/>
                        </a:lnTo>
                        <a:lnTo>
                          <a:pt x="2005" y="0"/>
                        </a:lnTo>
                        <a:lnTo>
                          <a:pt x="2005" y="189"/>
                        </a:lnTo>
                        <a:lnTo>
                          <a:pt x="0" y="188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00B0F0">
                          <a:tint val="66000"/>
                          <a:satMod val="160000"/>
                        </a:srgbClr>
                      </a:gs>
                      <a:gs pos="50000">
                        <a:srgbClr val="00B0F0">
                          <a:tint val="44500"/>
                          <a:satMod val="160000"/>
                        </a:srgbClr>
                      </a:gs>
                      <a:gs pos="100000">
                        <a:srgbClr val="00B0F0">
                          <a:tint val="23500"/>
                          <a:satMod val="160000"/>
                        </a:srgbClr>
                      </a:gs>
                    </a:gsLst>
                    <a:lin ang="13500000" scaled="1"/>
                    <a:tileRect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>
                      <a:latin typeface="微軟正黑體" panose="020B0604030504040204" pitchFamily="34" charset="-120"/>
                      <a:ea typeface="微軟正黑體" panose="020B0604030504040204" pitchFamily="34" charset="-120"/>
                    </a:endParaRPr>
                  </a:p>
                </p:txBody>
              </p:sp>
            </p:grpSp>
            <p:sp>
              <p:nvSpPr>
                <p:cNvPr id="178" name="文字方塊 177"/>
                <p:cNvSpPr txBox="1"/>
                <p:nvPr/>
              </p:nvSpPr>
              <p:spPr>
                <a:xfrm>
                  <a:off x="1837643" y="5435491"/>
                  <a:ext cx="1629966" cy="38518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zh-TW" altLang="en-US" sz="1200" b="1" dirty="0">
                      <a:solidFill>
                        <a:srgbClr val="C00000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產學接軌</a:t>
                  </a:r>
                  <a:r>
                    <a:rPr lang="en-US" altLang="zh-TW" sz="1200" b="1" dirty="0">
                      <a:solidFill>
                        <a:srgbClr val="C00000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/</a:t>
                  </a:r>
                  <a:r>
                    <a:rPr lang="zh-TW" altLang="en-US" sz="1200" b="1" dirty="0">
                      <a:solidFill>
                        <a:srgbClr val="C00000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專題課程</a:t>
                  </a:r>
                </a:p>
              </p:txBody>
            </p:sp>
            <p:sp>
              <p:nvSpPr>
                <p:cNvPr id="179" name="文字方塊 178"/>
                <p:cNvSpPr txBox="1"/>
                <p:nvPr/>
              </p:nvSpPr>
              <p:spPr>
                <a:xfrm>
                  <a:off x="5938434" y="5442744"/>
                  <a:ext cx="1217719" cy="38518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zh-TW" altLang="en-US" sz="1200" b="1" dirty="0">
                      <a:solidFill>
                        <a:srgbClr val="C00000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專業人才媒合</a:t>
                  </a:r>
                </a:p>
              </p:txBody>
            </p:sp>
          </p:grpSp>
          <p:grpSp>
            <p:nvGrpSpPr>
              <p:cNvPr id="113" name="群組 112"/>
              <p:cNvGrpSpPr/>
              <p:nvPr/>
            </p:nvGrpSpPr>
            <p:grpSpPr>
              <a:xfrm>
                <a:off x="4033072" y="2335782"/>
                <a:ext cx="4799107" cy="2146100"/>
                <a:chOff x="2706212" y="2238833"/>
                <a:chExt cx="3869130" cy="1959587"/>
              </a:xfrm>
            </p:grpSpPr>
            <p:grpSp>
              <p:nvGrpSpPr>
                <p:cNvPr id="116" name="群組 115"/>
                <p:cNvGrpSpPr/>
                <p:nvPr/>
              </p:nvGrpSpPr>
              <p:grpSpPr>
                <a:xfrm>
                  <a:off x="3488289" y="2503241"/>
                  <a:ext cx="2388593" cy="1181540"/>
                  <a:chOff x="3285728" y="1678347"/>
                  <a:chExt cx="2543175" cy="1471430"/>
                </a:xfrm>
              </p:grpSpPr>
              <p:grpSp>
                <p:nvGrpSpPr>
                  <p:cNvPr id="142" name="Group 11"/>
                  <p:cNvGrpSpPr>
                    <a:grpSpLocks/>
                  </p:cNvGrpSpPr>
                  <p:nvPr/>
                </p:nvGrpSpPr>
                <p:grpSpPr bwMode="auto">
                  <a:xfrm>
                    <a:off x="3285728" y="1678347"/>
                    <a:ext cx="249481" cy="1471430"/>
                    <a:chOff x="1338" y="1682"/>
                    <a:chExt cx="227" cy="1838"/>
                  </a:xfrm>
                </p:grpSpPr>
                <p:sp>
                  <p:nvSpPr>
                    <p:cNvPr id="171" name="Rectangle 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38" y="1706"/>
                      <a:ext cx="227" cy="1814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bg2"/>
                        </a:gs>
                        <a:gs pos="50000">
                          <a:schemeClr val="bg1"/>
                        </a:gs>
                        <a:gs pos="100000">
                          <a:schemeClr val="bg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lnSpc>
                          <a:spcPts val="750"/>
                        </a:lnSpc>
                      </a:pPr>
                      <a:endParaRPr lang="zh-TW" altLang="en-US" sz="75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p:txBody>
                </p:sp>
                <p:sp>
                  <p:nvSpPr>
                    <p:cNvPr id="172" name="Rectangle 1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72" y="1706"/>
                      <a:ext cx="23" cy="1814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bg1"/>
                        </a:gs>
                        <a:gs pos="50000">
                          <a:srgbClr val="333333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lnSpc>
                          <a:spcPts val="750"/>
                        </a:lnSpc>
                      </a:pPr>
                      <a:endParaRPr lang="zh-TW" altLang="en-US" sz="75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p:txBody>
                </p:sp>
                <p:sp>
                  <p:nvSpPr>
                    <p:cNvPr id="173" name="Rectangle 1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62" y="1706"/>
                      <a:ext cx="23" cy="1814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bg1"/>
                        </a:gs>
                        <a:gs pos="50000">
                          <a:srgbClr val="333333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lnSpc>
                          <a:spcPts val="750"/>
                        </a:lnSpc>
                      </a:pPr>
                      <a:endParaRPr lang="zh-TW" altLang="en-US" sz="75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p:txBody>
                </p:sp>
                <p:sp>
                  <p:nvSpPr>
                    <p:cNvPr id="174" name="Rectangle 1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17" y="1706"/>
                      <a:ext cx="23" cy="1814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bg1"/>
                        </a:gs>
                        <a:gs pos="50000">
                          <a:srgbClr val="333333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lnSpc>
                          <a:spcPts val="750"/>
                        </a:lnSpc>
                      </a:pPr>
                      <a:endParaRPr lang="zh-TW" altLang="en-US" sz="75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p:txBody>
                </p:sp>
                <p:sp>
                  <p:nvSpPr>
                    <p:cNvPr id="175" name="Rectangle 1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508" y="1706"/>
                      <a:ext cx="23" cy="1814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bg1"/>
                        </a:gs>
                        <a:gs pos="50000">
                          <a:srgbClr val="333333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lnSpc>
                          <a:spcPts val="750"/>
                        </a:lnSpc>
                      </a:pPr>
                      <a:endParaRPr lang="zh-TW" altLang="en-US" sz="75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p:txBody>
                </p:sp>
                <p:sp>
                  <p:nvSpPr>
                    <p:cNvPr id="176" name="Oval 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38" y="1682"/>
                      <a:ext cx="227" cy="45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chemeClr val="bg2"/>
                        </a:gs>
                        <a:gs pos="100000">
                          <a:schemeClr val="bg2">
                            <a:gamma/>
                            <a:shade val="46275"/>
                            <a:invGamma/>
                          </a:schemeClr>
                        </a:gs>
                      </a:gsLst>
                      <a:lin ang="27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bg2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lnSpc>
                          <a:spcPts val="750"/>
                        </a:lnSpc>
                      </a:pPr>
                      <a:endParaRPr lang="zh-TW" altLang="en-US" sz="75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p:txBody>
                </p:sp>
              </p:grpSp>
              <p:grpSp>
                <p:nvGrpSpPr>
                  <p:cNvPr id="143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3859427" y="1678347"/>
                    <a:ext cx="249481" cy="1471430"/>
                    <a:chOff x="1338" y="1682"/>
                    <a:chExt cx="227" cy="1838"/>
                  </a:xfrm>
                </p:grpSpPr>
                <p:sp>
                  <p:nvSpPr>
                    <p:cNvPr id="165" name="Rectangle 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38" y="1706"/>
                      <a:ext cx="227" cy="1814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bg2"/>
                        </a:gs>
                        <a:gs pos="50000">
                          <a:schemeClr val="bg1"/>
                        </a:gs>
                        <a:gs pos="100000">
                          <a:schemeClr val="bg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lnSpc>
                          <a:spcPts val="750"/>
                        </a:lnSpc>
                      </a:pPr>
                      <a:endParaRPr lang="zh-TW" altLang="en-US" sz="75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p:txBody>
                </p:sp>
                <p:sp>
                  <p:nvSpPr>
                    <p:cNvPr id="166" name="Rectangle 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72" y="1706"/>
                      <a:ext cx="23" cy="1814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bg1"/>
                        </a:gs>
                        <a:gs pos="50000">
                          <a:srgbClr val="333333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lnSpc>
                          <a:spcPts val="750"/>
                        </a:lnSpc>
                      </a:pPr>
                      <a:endParaRPr lang="zh-TW" altLang="en-US" sz="75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p:txBody>
                </p:sp>
                <p:sp>
                  <p:nvSpPr>
                    <p:cNvPr id="167" name="Rectangle 2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62" y="1706"/>
                      <a:ext cx="23" cy="1814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bg1"/>
                        </a:gs>
                        <a:gs pos="50000">
                          <a:srgbClr val="333333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lnSpc>
                          <a:spcPts val="750"/>
                        </a:lnSpc>
                      </a:pPr>
                      <a:endParaRPr lang="zh-TW" altLang="en-US" sz="75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p:txBody>
                </p:sp>
                <p:sp>
                  <p:nvSpPr>
                    <p:cNvPr id="168" name="Rectangle 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17" y="1706"/>
                      <a:ext cx="23" cy="1814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bg1"/>
                        </a:gs>
                        <a:gs pos="50000">
                          <a:srgbClr val="333333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lnSpc>
                          <a:spcPts val="750"/>
                        </a:lnSpc>
                      </a:pPr>
                      <a:endParaRPr lang="zh-TW" altLang="en-US" sz="75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p:txBody>
                </p:sp>
                <p:sp>
                  <p:nvSpPr>
                    <p:cNvPr id="169" name="Rectangle 2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508" y="1706"/>
                      <a:ext cx="23" cy="1814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bg1"/>
                        </a:gs>
                        <a:gs pos="50000">
                          <a:srgbClr val="333333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lnSpc>
                          <a:spcPts val="750"/>
                        </a:lnSpc>
                      </a:pPr>
                      <a:endParaRPr lang="zh-TW" altLang="en-US" sz="75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p:txBody>
                </p:sp>
                <p:sp>
                  <p:nvSpPr>
                    <p:cNvPr id="170" name="Oval 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38" y="1682"/>
                      <a:ext cx="227" cy="45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chemeClr val="bg2"/>
                        </a:gs>
                        <a:gs pos="100000">
                          <a:schemeClr val="bg2">
                            <a:gamma/>
                            <a:shade val="46275"/>
                            <a:invGamma/>
                          </a:schemeClr>
                        </a:gs>
                      </a:gsLst>
                      <a:lin ang="27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bg2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lnSpc>
                          <a:spcPts val="750"/>
                        </a:lnSpc>
                      </a:pPr>
                      <a:endParaRPr lang="zh-TW" altLang="en-US" sz="75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p:txBody>
                </p:sp>
              </p:grpSp>
              <p:grpSp>
                <p:nvGrpSpPr>
                  <p:cNvPr id="144" name="Group 25"/>
                  <p:cNvGrpSpPr>
                    <a:grpSpLocks/>
                  </p:cNvGrpSpPr>
                  <p:nvPr/>
                </p:nvGrpSpPr>
                <p:grpSpPr bwMode="auto">
                  <a:xfrm>
                    <a:off x="4433124" y="1678347"/>
                    <a:ext cx="249481" cy="1471430"/>
                    <a:chOff x="1338" y="1682"/>
                    <a:chExt cx="227" cy="1838"/>
                  </a:xfrm>
                </p:grpSpPr>
                <p:sp>
                  <p:nvSpPr>
                    <p:cNvPr id="159" name="Rectangle 2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38" y="1706"/>
                      <a:ext cx="227" cy="1814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bg2"/>
                        </a:gs>
                        <a:gs pos="50000">
                          <a:schemeClr val="bg1"/>
                        </a:gs>
                        <a:gs pos="100000">
                          <a:schemeClr val="bg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lnSpc>
                          <a:spcPts val="750"/>
                        </a:lnSpc>
                      </a:pPr>
                      <a:endParaRPr lang="zh-TW" altLang="en-US" sz="75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p:txBody>
                </p:sp>
                <p:sp>
                  <p:nvSpPr>
                    <p:cNvPr id="160" name="Rectangle 2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72" y="1706"/>
                      <a:ext cx="23" cy="1814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bg1"/>
                        </a:gs>
                        <a:gs pos="50000">
                          <a:srgbClr val="333333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lnSpc>
                          <a:spcPts val="750"/>
                        </a:lnSpc>
                      </a:pPr>
                      <a:endParaRPr lang="zh-TW" altLang="en-US" sz="75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p:txBody>
                </p:sp>
                <p:sp>
                  <p:nvSpPr>
                    <p:cNvPr id="161" name="Rectangle 2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62" y="1706"/>
                      <a:ext cx="23" cy="1814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bg1"/>
                        </a:gs>
                        <a:gs pos="50000">
                          <a:srgbClr val="333333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lnSpc>
                          <a:spcPts val="750"/>
                        </a:lnSpc>
                      </a:pPr>
                      <a:endParaRPr lang="zh-TW" altLang="en-US" sz="75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p:txBody>
                </p:sp>
                <p:sp>
                  <p:nvSpPr>
                    <p:cNvPr id="162" name="Rectangle 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17" y="1706"/>
                      <a:ext cx="23" cy="1814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bg1"/>
                        </a:gs>
                        <a:gs pos="50000">
                          <a:srgbClr val="333333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lnSpc>
                          <a:spcPts val="750"/>
                        </a:lnSpc>
                      </a:pPr>
                      <a:endParaRPr lang="zh-TW" altLang="en-US" sz="75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p:txBody>
                </p:sp>
                <p:sp>
                  <p:nvSpPr>
                    <p:cNvPr id="163" name="Rectangle 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508" y="1706"/>
                      <a:ext cx="23" cy="1814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bg1"/>
                        </a:gs>
                        <a:gs pos="50000">
                          <a:srgbClr val="333333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lnSpc>
                          <a:spcPts val="750"/>
                        </a:lnSpc>
                      </a:pPr>
                      <a:endParaRPr lang="zh-TW" altLang="en-US" sz="75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p:txBody>
                </p:sp>
                <p:sp>
                  <p:nvSpPr>
                    <p:cNvPr id="164" name="Oval 3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38" y="1682"/>
                      <a:ext cx="227" cy="45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chemeClr val="bg2"/>
                        </a:gs>
                        <a:gs pos="100000">
                          <a:schemeClr val="bg2">
                            <a:gamma/>
                            <a:shade val="46275"/>
                            <a:invGamma/>
                          </a:schemeClr>
                        </a:gs>
                      </a:gsLst>
                      <a:lin ang="27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bg2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lnSpc>
                          <a:spcPts val="750"/>
                        </a:lnSpc>
                      </a:pPr>
                      <a:endParaRPr lang="zh-TW" altLang="en-US" sz="75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p:txBody>
                </p:sp>
              </p:grpSp>
              <p:grpSp>
                <p:nvGrpSpPr>
                  <p:cNvPr id="145" name="Group 32"/>
                  <p:cNvGrpSpPr>
                    <a:grpSpLocks/>
                  </p:cNvGrpSpPr>
                  <p:nvPr/>
                </p:nvGrpSpPr>
                <p:grpSpPr bwMode="auto">
                  <a:xfrm>
                    <a:off x="5005723" y="1678347"/>
                    <a:ext cx="249482" cy="1471430"/>
                    <a:chOff x="1338" y="1682"/>
                    <a:chExt cx="227" cy="1838"/>
                  </a:xfrm>
                </p:grpSpPr>
                <p:sp>
                  <p:nvSpPr>
                    <p:cNvPr id="153" name="Rectangle 3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38" y="1706"/>
                      <a:ext cx="227" cy="1814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bg2"/>
                        </a:gs>
                        <a:gs pos="50000">
                          <a:schemeClr val="bg1"/>
                        </a:gs>
                        <a:gs pos="100000">
                          <a:schemeClr val="bg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lnSpc>
                          <a:spcPts val="750"/>
                        </a:lnSpc>
                      </a:pPr>
                      <a:endParaRPr lang="zh-TW" altLang="en-US" sz="75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p:txBody>
                </p:sp>
                <p:sp>
                  <p:nvSpPr>
                    <p:cNvPr id="154" name="Rectangle 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72" y="1706"/>
                      <a:ext cx="23" cy="1814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bg1"/>
                        </a:gs>
                        <a:gs pos="50000">
                          <a:srgbClr val="333333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lnSpc>
                          <a:spcPts val="750"/>
                        </a:lnSpc>
                      </a:pPr>
                      <a:endParaRPr lang="zh-TW" altLang="en-US" sz="75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p:txBody>
                </p:sp>
                <p:sp>
                  <p:nvSpPr>
                    <p:cNvPr id="155" name="Rectangle 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62" y="1706"/>
                      <a:ext cx="23" cy="1814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bg1"/>
                        </a:gs>
                        <a:gs pos="50000">
                          <a:srgbClr val="333333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lnSpc>
                          <a:spcPts val="750"/>
                        </a:lnSpc>
                      </a:pPr>
                      <a:endParaRPr lang="zh-TW" altLang="en-US" sz="75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p:txBody>
                </p:sp>
                <p:sp>
                  <p:nvSpPr>
                    <p:cNvPr id="156" name="Rectangle 3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17" y="1706"/>
                      <a:ext cx="23" cy="1814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bg1"/>
                        </a:gs>
                        <a:gs pos="50000">
                          <a:srgbClr val="333333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lnSpc>
                          <a:spcPts val="750"/>
                        </a:lnSpc>
                      </a:pPr>
                      <a:endParaRPr lang="zh-TW" altLang="en-US" sz="75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p:txBody>
                </p:sp>
                <p:sp>
                  <p:nvSpPr>
                    <p:cNvPr id="157" name="Rectangle 3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508" y="1706"/>
                      <a:ext cx="23" cy="1814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bg1"/>
                        </a:gs>
                        <a:gs pos="50000">
                          <a:srgbClr val="333333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lnSpc>
                          <a:spcPts val="750"/>
                        </a:lnSpc>
                      </a:pPr>
                      <a:endParaRPr lang="zh-TW" altLang="en-US" sz="75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p:txBody>
                </p:sp>
                <p:sp>
                  <p:nvSpPr>
                    <p:cNvPr id="158" name="Oval 3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38" y="1682"/>
                      <a:ext cx="227" cy="45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chemeClr val="bg2"/>
                        </a:gs>
                        <a:gs pos="100000">
                          <a:schemeClr val="bg2">
                            <a:gamma/>
                            <a:shade val="46275"/>
                            <a:invGamma/>
                          </a:schemeClr>
                        </a:gs>
                      </a:gsLst>
                      <a:lin ang="27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bg2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lnSpc>
                          <a:spcPts val="750"/>
                        </a:lnSpc>
                      </a:pPr>
                      <a:endParaRPr lang="zh-TW" altLang="en-US" sz="75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p:txBody>
                </p:sp>
              </p:grpSp>
              <p:grpSp>
                <p:nvGrpSpPr>
                  <p:cNvPr id="146" name="Group 39"/>
                  <p:cNvGrpSpPr>
                    <a:grpSpLocks/>
                  </p:cNvGrpSpPr>
                  <p:nvPr/>
                </p:nvGrpSpPr>
                <p:grpSpPr bwMode="auto">
                  <a:xfrm>
                    <a:off x="5579421" y="1678347"/>
                    <a:ext cx="249482" cy="1471430"/>
                    <a:chOff x="1338" y="1682"/>
                    <a:chExt cx="227" cy="1838"/>
                  </a:xfrm>
                </p:grpSpPr>
                <p:sp>
                  <p:nvSpPr>
                    <p:cNvPr id="147" name="Rectangle 4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38" y="1706"/>
                      <a:ext cx="227" cy="1814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bg2"/>
                        </a:gs>
                        <a:gs pos="50000">
                          <a:schemeClr val="bg1"/>
                        </a:gs>
                        <a:gs pos="100000">
                          <a:schemeClr val="bg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lnSpc>
                          <a:spcPts val="750"/>
                        </a:lnSpc>
                      </a:pPr>
                      <a:endParaRPr lang="zh-TW" altLang="en-US" sz="75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p:txBody>
                </p:sp>
                <p:sp>
                  <p:nvSpPr>
                    <p:cNvPr id="148" name="Rectangle 4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72" y="1706"/>
                      <a:ext cx="23" cy="1814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bg1"/>
                        </a:gs>
                        <a:gs pos="50000">
                          <a:srgbClr val="333333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lnSpc>
                          <a:spcPts val="750"/>
                        </a:lnSpc>
                      </a:pPr>
                      <a:endParaRPr lang="zh-TW" altLang="en-US" sz="75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p:txBody>
                </p:sp>
                <p:sp>
                  <p:nvSpPr>
                    <p:cNvPr id="149" name="Rectangle 4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62" y="1706"/>
                      <a:ext cx="23" cy="1814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bg1"/>
                        </a:gs>
                        <a:gs pos="50000">
                          <a:srgbClr val="333333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lnSpc>
                          <a:spcPts val="750"/>
                        </a:lnSpc>
                      </a:pPr>
                      <a:endParaRPr lang="zh-TW" altLang="en-US" sz="75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p:txBody>
                </p:sp>
                <p:sp>
                  <p:nvSpPr>
                    <p:cNvPr id="150" name="Rectangle 4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17" y="1706"/>
                      <a:ext cx="23" cy="1814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bg1"/>
                        </a:gs>
                        <a:gs pos="50000">
                          <a:srgbClr val="333333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lnSpc>
                          <a:spcPts val="750"/>
                        </a:lnSpc>
                      </a:pPr>
                      <a:endParaRPr lang="zh-TW" altLang="en-US" sz="75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p:txBody>
                </p:sp>
                <p:sp>
                  <p:nvSpPr>
                    <p:cNvPr id="151" name="Rectangle 4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508" y="1706"/>
                      <a:ext cx="23" cy="1814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bg1"/>
                        </a:gs>
                        <a:gs pos="50000">
                          <a:srgbClr val="333333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lnSpc>
                          <a:spcPts val="750"/>
                        </a:lnSpc>
                      </a:pPr>
                      <a:endParaRPr lang="zh-TW" altLang="en-US" sz="75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p:txBody>
                </p:sp>
                <p:sp>
                  <p:nvSpPr>
                    <p:cNvPr id="152" name="Oval 4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38" y="1682"/>
                      <a:ext cx="227" cy="45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chemeClr val="bg2"/>
                        </a:gs>
                        <a:gs pos="100000">
                          <a:schemeClr val="bg2">
                            <a:gamma/>
                            <a:shade val="46275"/>
                            <a:invGamma/>
                          </a:schemeClr>
                        </a:gs>
                      </a:gsLst>
                      <a:lin ang="27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bg2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lnSpc>
                          <a:spcPts val="750"/>
                        </a:lnSpc>
                      </a:pPr>
                      <a:endParaRPr lang="zh-TW" altLang="en-US" sz="75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p:txBody>
                </p:sp>
              </p:grpSp>
            </p:grpSp>
            <p:grpSp>
              <p:nvGrpSpPr>
                <p:cNvPr id="117" name="群組 116"/>
                <p:cNvGrpSpPr/>
                <p:nvPr/>
              </p:nvGrpSpPr>
              <p:grpSpPr>
                <a:xfrm>
                  <a:off x="3501707" y="2665892"/>
                  <a:ext cx="2365883" cy="865990"/>
                  <a:chOff x="2606675" y="3429000"/>
                  <a:chExt cx="3638550" cy="1800200"/>
                </a:xfrm>
              </p:grpSpPr>
              <p:sp>
                <p:nvSpPr>
                  <p:cNvPr id="132" name="Rectangle 58"/>
                  <p:cNvSpPr>
                    <a:spLocks noChangeArrowheads="1"/>
                  </p:cNvSpPr>
                  <p:nvPr/>
                </p:nvSpPr>
                <p:spPr bwMode="auto">
                  <a:xfrm>
                    <a:off x="2606675" y="3429000"/>
                    <a:ext cx="323850" cy="1800200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lnSpc>
                        <a:spcPts val="900"/>
                      </a:lnSpc>
                    </a:pPr>
                    <a:endParaRPr lang="zh-TW" altLang="en-US" sz="900" b="1">
                      <a:latin typeface="微軟正黑體" panose="020B0604030504040204" pitchFamily="34" charset="-120"/>
                      <a:ea typeface="微軟正黑體" panose="020B0604030504040204" pitchFamily="34" charset="-120"/>
                    </a:endParaRPr>
                  </a:p>
                </p:txBody>
              </p:sp>
              <p:sp>
                <p:nvSpPr>
                  <p:cNvPr id="133" name="Rectangle 60"/>
                  <p:cNvSpPr>
                    <a:spLocks noChangeArrowheads="1"/>
                  </p:cNvSpPr>
                  <p:nvPr/>
                </p:nvSpPr>
                <p:spPr bwMode="auto">
                  <a:xfrm>
                    <a:off x="3368640" y="3429000"/>
                    <a:ext cx="416000" cy="1800200"/>
                  </a:xfrm>
                  <a:prstGeom prst="rect">
                    <a:avLst/>
                  </a:prstGeom>
                  <a:solidFill>
                    <a:srgbClr val="FF99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lnSpc>
                        <a:spcPts val="900"/>
                      </a:lnSpc>
                    </a:pPr>
                    <a:endParaRPr lang="zh-TW" altLang="en-US" sz="900" b="1">
                      <a:latin typeface="微軟正黑體" panose="020B0604030504040204" pitchFamily="34" charset="-120"/>
                      <a:ea typeface="微軟正黑體" panose="020B0604030504040204" pitchFamily="34" charset="-120"/>
                    </a:endParaRPr>
                  </a:p>
                </p:txBody>
              </p:sp>
              <p:sp>
                <p:nvSpPr>
                  <p:cNvPr id="134" name="Rectangle 62"/>
                  <p:cNvSpPr>
                    <a:spLocks noChangeArrowheads="1"/>
                  </p:cNvSpPr>
                  <p:nvPr/>
                </p:nvSpPr>
                <p:spPr bwMode="auto">
                  <a:xfrm>
                    <a:off x="4203368" y="3429000"/>
                    <a:ext cx="416000" cy="1800200"/>
                  </a:xfrm>
                  <a:prstGeom prst="rect">
                    <a:avLst/>
                  </a:prstGeom>
                  <a:solidFill>
                    <a:srgbClr val="FF99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lnSpc>
                        <a:spcPts val="900"/>
                      </a:lnSpc>
                    </a:pPr>
                    <a:endParaRPr lang="zh-TW" altLang="en-US" sz="900" b="1">
                      <a:latin typeface="微軟正黑體" panose="020B0604030504040204" pitchFamily="34" charset="-120"/>
                      <a:ea typeface="微軟正黑體" panose="020B0604030504040204" pitchFamily="34" charset="-120"/>
                    </a:endParaRPr>
                  </a:p>
                </p:txBody>
              </p:sp>
              <p:sp>
                <p:nvSpPr>
                  <p:cNvPr id="135" name="Rectangle 64"/>
                  <p:cNvSpPr>
                    <a:spLocks noChangeArrowheads="1"/>
                  </p:cNvSpPr>
                  <p:nvPr/>
                </p:nvSpPr>
                <p:spPr bwMode="auto">
                  <a:xfrm>
                    <a:off x="5070475" y="3429000"/>
                    <a:ext cx="346075" cy="1800200"/>
                  </a:xfrm>
                  <a:prstGeom prst="rect">
                    <a:avLst/>
                  </a:prstGeom>
                  <a:solidFill>
                    <a:srgbClr val="FF99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lnSpc>
                        <a:spcPts val="900"/>
                      </a:lnSpc>
                    </a:pPr>
                    <a:endParaRPr lang="zh-TW" altLang="en-US" sz="900" b="1">
                      <a:latin typeface="微軟正黑體" panose="020B0604030504040204" pitchFamily="34" charset="-120"/>
                      <a:ea typeface="微軟正黑體" panose="020B0604030504040204" pitchFamily="34" charset="-120"/>
                    </a:endParaRPr>
                  </a:p>
                </p:txBody>
              </p:sp>
              <p:sp>
                <p:nvSpPr>
                  <p:cNvPr id="136" name="Rectangle 66"/>
                  <p:cNvSpPr>
                    <a:spLocks noChangeArrowheads="1"/>
                  </p:cNvSpPr>
                  <p:nvPr/>
                </p:nvSpPr>
                <p:spPr bwMode="auto">
                  <a:xfrm>
                    <a:off x="5899150" y="3429000"/>
                    <a:ext cx="346075" cy="1800200"/>
                  </a:xfrm>
                  <a:prstGeom prst="rect">
                    <a:avLst/>
                  </a:prstGeom>
                  <a:solidFill>
                    <a:srgbClr val="FF99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lnSpc>
                        <a:spcPts val="900"/>
                      </a:lnSpc>
                    </a:pPr>
                    <a:endParaRPr lang="zh-TW" altLang="en-US" sz="900" b="1">
                      <a:latin typeface="微軟正黑體" panose="020B0604030504040204" pitchFamily="34" charset="-120"/>
                      <a:ea typeface="微軟正黑體" panose="020B0604030504040204" pitchFamily="34" charset="-120"/>
                    </a:endParaRPr>
                  </a:p>
                </p:txBody>
              </p:sp>
              <p:sp>
                <p:nvSpPr>
                  <p:cNvPr id="137" name="Text Box 8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664195" y="3663728"/>
                    <a:ext cx="190808" cy="1402069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>
                    <a:outerShdw dist="17961" dir="2700000" algn="ctr" rotWithShape="0">
                      <a:schemeClr val="bg2"/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2700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algn="ctr"/>
                    <a:r>
                      <a:rPr lang="zh-TW" altLang="en-US" sz="900" b="1" dirty="0">
                        <a:solidFill>
                          <a:srgbClr val="0000FF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智</a:t>
                    </a:r>
                    <a:endParaRPr lang="en-US" altLang="zh-TW" sz="900" b="1" dirty="0">
                      <a:solidFill>
                        <a:srgbClr val="0000FF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endParaRPr>
                  </a:p>
                  <a:p>
                    <a:pPr algn="ctr"/>
                    <a:r>
                      <a:rPr lang="zh-TW" altLang="en-US" sz="900" b="1" dirty="0">
                        <a:solidFill>
                          <a:srgbClr val="0000FF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慧</a:t>
                    </a:r>
                    <a:endParaRPr lang="en-US" altLang="zh-TW" sz="900" b="1" dirty="0">
                      <a:solidFill>
                        <a:srgbClr val="0000FF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endParaRPr>
                  </a:p>
                  <a:p>
                    <a:pPr algn="ctr"/>
                    <a:r>
                      <a:rPr lang="zh-TW" altLang="en-US" sz="900" b="1" dirty="0">
                        <a:solidFill>
                          <a:srgbClr val="0000FF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聯</a:t>
                    </a:r>
                    <a:endParaRPr lang="en-US" altLang="zh-TW" sz="900" b="1" dirty="0">
                      <a:solidFill>
                        <a:srgbClr val="0000FF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endParaRPr>
                  </a:p>
                  <a:p>
                    <a:pPr algn="ctr"/>
                    <a:r>
                      <a:rPr lang="zh-TW" altLang="en-US" sz="900" b="1" dirty="0">
                        <a:solidFill>
                          <a:srgbClr val="0000FF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網</a:t>
                    </a:r>
                  </a:p>
                </p:txBody>
              </p:sp>
              <p:sp>
                <p:nvSpPr>
                  <p:cNvPr id="138" name="Text Box 8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368174" y="3575236"/>
                    <a:ext cx="395288" cy="14604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>
                    <a:outerShdw dist="17961" dir="2700000" algn="ctr" rotWithShape="0">
                      <a:schemeClr val="bg2"/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2700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 lIns="0" tIns="0" rIns="0" bIns="0">
                    <a:spAutoFit/>
                  </a:bodyPr>
                  <a:lstStyle/>
                  <a:p>
                    <a:pPr algn="ctr">
                      <a:lnSpc>
                        <a:spcPts val="900"/>
                      </a:lnSpc>
                    </a:pPr>
                    <a:r>
                      <a:rPr lang="zh-TW" altLang="en-US" sz="750" b="1" dirty="0">
                        <a:solidFill>
                          <a:srgbClr val="0000FF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網路</a:t>
                    </a:r>
                    <a:endParaRPr lang="en-US" altLang="zh-TW" sz="750" b="1" dirty="0">
                      <a:solidFill>
                        <a:srgbClr val="0000FF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endParaRPr>
                  </a:p>
                  <a:p>
                    <a:pPr algn="ctr">
                      <a:lnSpc>
                        <a:spcPts val="900"/>
                      </a:lnSpc>
                    </a:pPr>
                    <a:r>
                      <a:rPr lang="zh-TW" altLang="en-US" sz="750" b="1" dirty="0">
                        <a:solidFill>
                          <a:srgbClr val="0000FF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服務</a:t>
                    </a:r>
                    <a:endParaRPr lang="en-US" altLang="zh-TW" sz="750" b="1" dirty="0">
                      <a:solidFill>
                        <a:srgbClr val="0000FF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endParaRPr>
                  </a:p>
                  <a:p>
                    <a:pPr algn="ctr">
                      <a:lnSpc>
                        <a:spcPts val="900"/>
                      </a:lnSpc>
                    </a:pPr>
                    <a:r>
                      <a:rPr lang="en-US" altLang="zh-TW" sz="750" b="1" dirty="0">
                        <a:solidFill>
                          <a:srgbClr val="0000FF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/</a:t>
                    </a:r>
                  </a:p>
                  <a:p>
                    <a:pPr algn="ctr">
                      <a:lnSpc>
                        <a:spcPts val="900"/>
                      </a:lnSpc>
                    </a:pPr>
                    <a:r>
                      <a:rPr lang="zh-TW" altLang="en-US" sz="750" b="1" dirty="0">
                        <a:solidFill>
                          <a:srgbClr val="0000FF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電子</a:t>
                    </a:r>
                    <a:endParaRPr lang="en-US" altLang="zh-TW" sz="750" b="1" dirty="0">
                      <a:solidFill>
                        <a:srgbClr val="0000FF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endParaRPr>
                  </a:p>
                  <a:p>
                    <a:pPr algn="ctr">
                      <a:lnSpc>
                        <a:spcPts val="900"/>
                      </a:lnSpc>
                    </a:pPr>
                    <a:r>
                      <a:rPr lang="zh-TW" altLang="en-US" sz="750" b="1" dirty="0">
                        <a:solidFill>
                          <a:srgbClr val="0000FF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商務</a:t>
                    </a:r>
                  </a:p>
                </p:txBody>
              </p:sp>
              <p:sp>
                <p:nvSpPr>
                  <p:cNvPr id="139" name="Text Box 8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246724" y="3623066"/>
                    <a:ext cx="349812" cy="14604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>
                    <a:outerShdw dist="17961" dir="2700000" algn="ctr" rotWithShape="0">
                      <a:schemeClr val="bg2"/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2700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algn="ctr">
                      <a:lnSpc>
                        <a:spcPts val="900"/>
                      </a:lnSpc>
                    </a:pPr>
                    <a:r>
                      <a:rPr lang="zh-TW" altLang="en-US" sz="825" b="1" dirty="0">
                        <a:solidFill>
                          <a:srgbClr val="0000FF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資料</a:t>
                    </a:r>
                    <a:endParaRPr lang="en-US" altLang="zh-TW" sz="825" b="1" dirty="0">
                      <a:solidFill>
                        <a:srgbClr val="0000FF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endParaRPr>
                  </a:p>
                  <a:p>
                    <a:pPr algn="ctr">
                      <a:lnSpc>
                        <a:spcPts val="900"/>
                      </a:lnSpc>
                    </a:pPr>
                    <a:r>
                      <a:rPr lang="zh-TW" altLang="en-US" sz="825" b="1" dirty="0">
                        <a:solidFill>
                          <a:srgbClr val="0000FF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科學</a:t>
                    </a:r>
                    <a:endParaRPr lang="en-US" altLang="zh-TW" sz="825" b="1" dirty="0">
                      <a:solidFill>
                        <a:srgbClr val="0000FF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endParaRPr>
                  </a:p>
                  <a:p>
                    <a:pPr algn="ctr">
                      <a:lnSpc>
                        <a:spcPts val="900"/>
                      </a:lnSpc>
                    </a:pPr>
                    <a:r>
                      <a:rPr lang="zh-TW" altLang="en-US" sz="825" b="1" dirty="0">
                        <a:solidFill>
                          <a:srgbClr val="0000FF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與大</a:t>
                    </a:r>
                    <a:endParaRPr lang="en-US" altLang="zh-TW" sz="825" b="1" dirty="0">
                      <a:solidFill>
                        <a:srgbClr val="0000FF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endParaRPr>
                  </a:p>
                  <a:p>
                    <a:pPr algn="ctr">
                      <a:lnSpc>
                        <a:spcPts val="900"/>
                      </a:lnSpc>
                    </a:pPr>
                    <a:r>
                      <a:rPr lang="zh-TW" altLang="en-US" sz="825" b="1" dirty="0">
                        <a:solidFill>
                          <a:srgbClr val="0000FF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數據</a:t>
                    </a:r>
                    <a:endParaRPr lang="en-US" altLang="zh-TW" sz="825" b="1" dirty="0">
                      <a:solidFill>
                        <a:srgbClr val="0000FF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endParaRPr>
                  </a:p>
                  <a:p>
                    <a:pPr algn="ctr">
                      <a:lnSpc>
                        <a:spcPts val="900"/>
                      </a:lnSpc>
                    </a:pPr>
                    <a:r>
                      <a:rPr lang="zh-TW" altLang="en-US" sz="825" b="1" dirty="0">
                        <a:solidFill>
                          <a:srgbClr val="0000FF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分析</a:t>
                    </a:r>
                  </a:p>
                </p:txBody>
              </p:sp>
              <p:sp>
                <p:nvSpPr>
                  <p:cNvPr id="140" name="Text Box 8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162759" y="3622625"/>
                    <a:ext cx="190808" cy="1402069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>
                    <a:outerShdw dist="17961" dir="2700000" algn="ctr" rotWithShape="0">
                      <a:schemeClr val="bg2"/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2700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algn="ctr"/>
                    <a:r>
                      <a:rPr lang="zh-TW" altLang="en-US" sz="900" b="1" dirty="0">
                        <a:solidFill>
                          <a:srgbClr val="0000FF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智</a:t>
                    </a:r>
                    <a:endParaRPr lang="en-US" altLang="zh-TW" sz="900" b="1" dirty="0">
                      <a:solidFill>
                        <a:srgbClr val="0000FF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endParaRPr>
                  </a:p>
                  <a:p>
                    <a:pPr algn="ctr"/>
                    <a:r>
                      <a:rPr lang="zh-TW" altLang="en-US" sz="900" b="1" dirty="0">
                        <a:solidFill>
                          <a:srgbClr val="0000FF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慧</a:t>
                    </a:r>
                    <a:endParaRPr lang="en-US" altLang="zh-TW" sz="900" b="1" dirty="0">
                      <a:solidFill>
                        <a:srgbClr val="0000FF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endParaRPr>
                  </a:p>
                  <a:p>
                    <a:pPr algn="ctr"/>
                    <a:r>
                      <a:rPr lang="zh-TW" altLang="en-US" sz="900" b="1" dirty="0">
                        <a:solidFill>
                          <a:srgbClr val="0000FF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內</a:t>
                    </a:r>
                    <a:endParaRPr lang="en-US" altLang="zh-TW" sz="900" b="1" dirty="0">
                      <a:solidFill>
                        <a:srgbClr val="0000FF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endParaRPr>
                  </a:p>
                  <a:p>
                    <a:pPr algn="ctr"/>
                    <a:r>
                      <a:rPr lang="zh-TW" altLang="en-US" sz="900" b="1" dirty="0">
                        <a:solidFill>
                          <a:srgbClr val="0000FF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容</a:t>
                    </a:r>
                  </a:p>
                </p:txBody>
              </p:sp>
              <p:sp>
                <p:nvSpPr>
                  <p:cNvPr id="141" name="Text Box 8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991141" y="3599820"/>
                    <a:ext cx="190808" cy="1402069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>
                    <a:outerShdw dist="17961" dir="2700000" algn="ctr" rotWithShape="0">
                      <a:schemeClr val="bg2"/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2700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algn="ctr"/>
                    <a:r>
                      <a:rPr lang="zh-TW" altLang="en-US" sz="900" b="1" dirty="0">
                        <a:solidFill>
                          <a:srgbClr val="0000FF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人</a:t>
                    </a:r>
                    <a:endParaRPr lang="en-US" altLang="zh-TW" sz="900" b="1" dirty="0">
                      <a:solidFill>
                        <a:srgbClr val="0000FF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endParaRPr>
                  </a:p>
                  <a:p>
                    <a:pPr algn="ctr"/>
                    <a:r>
                      <a:rPr lang="zh-TW" altLang="en-US" sz="900" b="1" dirty="0">
                        <a:solidFill>
                          <a:srgbClr val="0000FF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工</a:t>
                    </a:r>
                    <a:endParaRPr lang="en-US" altLang="zh-TW" sz="900" b="1" dirty="0">
                      <a:solidFill>
                        <a:srgbClr val="0000FF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endParaRPr>
                  </a:p>
                  <a:p>
                    <a:pPr algn="ctr"/>
                    <a:r>
                      <a:rPr lang="zh-TW" altLang="en-US" sz="900" b="1" dirty="0">
                        <a:solidFill>
                          <a:srgbClr val="0000FF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智</a:t>
                    </a:r>
                    <a:endParaRPr lang="en-US" altLang="zh-TW" sz="900" b="1" dirty="0">
                      <a:solidFill>
                        <a:srgbClr val="0000FF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endParaRPr>
                  </a:p>
                  <a:p>
                    <a:pPr algn="ctr"/>
                    <a:r>
                      <a:rPr lang="zh-TW" altLang="en-US" sz="900" b="1" dirty="0">
                        <a:solidFill>
                          <a:srgbClr val="0000FF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慧</a:t>
                    </a:r>
                  </a:p>
                </p:txBody>
              </p:sp>
            </p:grpSp>
            <p:sp>
              <p:nvSpPr>
                <p:cNvPr id="130" name="梯形 129"/>
                <p:cNvSpPr/>
                <p:nvPr/>
              </p:nvSpPr>
              <p:spPr bwMode="auto">
                <a:xfrm>
                  <a:off x="3205160" y="2238833"/>
                  <a:ext cx="2880000" cy="340496"/>
                </a:xfrm>
                <a:prstGeom prst="trapezoid">
                  <a:avLst/>
                </a:prstGeom>
                <a:solidFill>
                  <a:schemeClr val="accent6"/>
                </a:solidFill>
                <a:ln w="12700">
                  <a:solidFill>
                    <a:srgbClr val="FF9900"/>
                  </a:solidFill>
                  <a:miter lim="800000"/>
                  <a:headEnd/>
                  <a:tailEnd/>
                </a:ln>
                <a:effectLst/>
              </p:spPr>
              <p:txBody>
                <a:bodyPr wrap="square" lIns="0" tIns="0" rIns="0" bIns="0" anchor="ctr">
                  <a:spAutoFit/>
                </a:bodyPr>
                <a:lstStyle/>
                <a:p>
                  <a:endParaRPr lang="zh-TW" altLang="en-US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grpSp>
              <p:nvGrpSpPr>
                <p:cNvPr id="119" name="群組 118"/>
                <p:cNvGrpSpPr/>
                <p:nvPr/>
              </p:nvGrpSpPr>
              <p:grpSpPr>
                <a:xfrm>
                  <a:off x="3169168" y="3767972"/>
                  <a:ext cx="2988000" cy="430448"/>
                  <a:chOff x="3055276" y="3723793"/>
                  <a:chExt cx="3109031" cy="421975"/>
                </a:xfrm>
              </p:grpSpPr>
              <p:sp>
                <p:nvSpPr>
                  <p:cNvPr id="125" name="AutoShape 3"/>
                  <p:cNvSpPr>
                    <a:spLocks noChangeArrowheads="1"/>
                  </p:cNvSpPr>
                  <p:nvPr/>
                </p:nvSpPr>
                <p:spPr bwMode="auto">
                  <a:xfrm>
                    <a:off x="3055276" y="3723793"/>
                    <a:ext cx="3109031" cy="421975"/>
                  </a:xfrm>
                  <a:prstGeom prst="cube">
                    <a:avLst>
                      <a:gd name="adj" fmla="val 19824"/>
                    </a:avLst>
                  </a:prstGeom>
                  <a:gradFill flip="none" rotWithShape="1">
                    <a:gsLst>
                      <a:gs pos="0">
                        <a:schemeClr val="bg1">
                          <a:lumMod val="50000"/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lumMod val="50000"/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lumMod val="50000"/>
                          <a:shade val="100000"/>
                          <a:satMod val="115000"/>
                        </a:schemeClr>
                      </a:gs>
                    </a:gsLst>
                    <a:lin ang="2700000" scaled="1"/>
                    <a:tileRect/>
                  </a:gradFill>
                  <a:ln w="12700">
                    <a:solidFill>
                      <a:schemeClr val="bg2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square" lIns="0" tIns="0" rIns="0" bIns="0" anchor="ctr">
                    <a:noAutofit/>
                  </a:bodyPr>
                  <a:lstStyle/>
                  <a:p>
                    <a:pPr>
                      <a:lnSpc>
                        <a:spcPts val="750"/>
                      </a:lnSpc>
                    </a:pPr>
                    <a:endParaRPr lang="zh-TW" altLang="en-US" sz="750">
                      <a:latin typeface="微軟正黑體" panose="020B0604030504040204" pitchFamily="34" charset="-120"/>
                      <a:ea typeface="微軟正黑體" panose="020B0604030504040204" pitchFamily="34" charset="-120"/>
                    </a:endParaRPr>
                  </a:p>
                </p:txBody>
              </p:sp>
              <p:sp>
                <p:nvSpPr>
                  <p:cNvPr id="126" name="文字方塊 125"/>
                  <p:cNvSpPr txBox="1"/>
                  <p:nvPr/>
                </p:nvSpPr>
                <p:spPr>
                  <a:xfrm>
                    <a:off x="3122863" y="3839649"/>
                    <a:ext cx="688855" cy="27549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zh-TW" sz="9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MOOCs</a:t>
                    </a:r>
                  </a:p>
                </p:txBody>
              </p:sp>
              <p:sp>
                <p:nvSpPr>
                  <p:cNvPr id="127" name="文字方塊 126"/>
                  <p:cNvSpPr txBox="1"/>
                  <p:nvPr/>
                </p:nvSpPr>
                <p:spPr>
                  <a:xfrm>
                    <a:off x="4613050" y="3853296"/>
                    <a:ext cx="722922" cy="27549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zh-TW" altLang="en-US" sz="9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實務專題</a:t>
                    </a:r>
                  </a:p>
                </p:txBody>
              </p:sp>
              <p:sp>
                <p:nvSpPr>
                  <p:cNvPr id="128" name="文字方塊 127"/>
                  <p:cNvSpPr txBox="1"/>
                  <p:nvPr/>
                </p:nvSpPr>
                <p:spPr>
                  <a:xfrm>
                    <a:off x="3851920" y="3847601"/>
                    <a:ext cx="722922" cy="27549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zh-TW" altLang="en-US" sz="9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直播教學</a:t>
                    </a:r>
                  </a:p>
                </p:txBody>
              </p:sp>
              <p:sp>
                <p:nvSpPr>
                  <p:cNvPr id="129" name="文字方塊 128"/>
                  <p:cNvSpPr txBox="1"/>
                  <p:nvPr/>
                </p:nvSpPr>
                <p:spPr>
                  <a:xfrm>
                    <a:off x="5364180" y="3860041"/>
                    <a:ext cx="722922" cy="27549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zh-TW" altLang="en-US" sz="9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專業證照</a:t>
                    </a:r>
                    <a:endParaRPr lang="en-US" altLang="zh-TW" sz="900" dirty="0">
                      <a:solidFill>
                        <a:schemeClr val="bg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endParaRPr>
                  </a:p>
                </p:txBody>
              </p:sp>
            </p:grpSp>
            <p:sp>
              <p:nvSpPr>
                <p:cNvPr id="120" name="矩形 119"/>
                <p:cNvSpPr/>
                <p:nvPr/>
              </p:nvSpPr>
              <p:spPr>
                <a:xfrm>
                  <a:off x="3103491" y="3508218"/>
                  <a:ext cx="827463" cy="266977"/>
                </a:xfrm>
                <a:prstGeom prst="rect">
                  <a:avLst/>
                </a:prstGeom>
                <a:solidFill>
                  <a:srgbClr val="FFFFFF">
                    <a:alpha val="50196"/>
                  </a:srgbClr>
                </a:solidFill>
              </p:spPr>
              <p:txBody>
                <a:bodyPr wrap="none">
                  <a:spAutoFit/>
                </a:bodyPr>
                <a:lstStyle/>
                <a:p>
                  <a:r>
                    <a:rPr lang="en-US" altLang="zh-TW" sz="825" b="1" dirty="0">
                      <a:solidFill>
                        <a:schemeClr val="accent6">
                          <a:lumMod val="75000"/>
                        </a:schemeClr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Orientation</a:t>
                  </a:r>
                  <a:endParaRPr lang="zh-TW" altLang="en-US" sz="825" b="1" dirty="0"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121" name="矩形 120"/>
                <p:cNvSpPr/>
                <p:nvPr/>
              </p:nvSpPr>
              <p:spPr>
                <a:xfrm>
                  <a:off x="4596322" y="3517885"/>
                  <a:ext cx="606898" cy="266977"/>
                </a:xfrm>
                <a:prstGeom prst="rect">
                  <a:avLst/>
                </a:prstGeom>
                <a:solidFill>
                  <a:srgbClr val="FFFFFF">
                    <a:alpha val="50196"/>
                  </a:srgbClr>
                </a:solidFill>
              </p:spPr>
              <p:txBody>
                <a:bodyPr wrap="none">
                  <a:spAutoFit/>
                </a:bodyPr>
                <a:lstStyle/>
                <a:p>
                  <a:r>
                    <a:rPr lang="en-US" altLang="zh-TW" sz="825" b="1" dirty="0">
                      <a:solidFill>
                        <a:schemeClr val="accent6">
                          <a:lumMod val="75000"/>
                        </a:schemeClr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Mentor</a:t>
                  </a:r>
                  <a:endParaRPr lang="zh-TW" altLang="en-US" sz="825" b="1" dirty="0"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122" name="矩形 121"/>
                <p:cNvSpPr/>
                <p:nvPr/>
              </p:nvSpPr>
              <p:spPr>
                <a:xfrm>
                  <a:off x="4002969" y="3515049"/>
                  <a:ext cx="537972" cy="266977"/>
                </a:xfrm>
                <a:prstGeom prst="rect">
                  <a:avLst/>
                </a:prstGeom>
                <a:solidFill>
                  <a:srgbClr val="FFFFFF">
                    <a:alpha val="50196"/>
                  </a:srgbClr>
                </a:solidFill>
              </p:spPr>
              <p:txBody>
                <a:bodyPr wrap="none">
                  <a:spAutoFit/>
                </a:bodyPr>
                <a:lstStyle/>
                <a:p>
                  <a:r>
                    <a:rPr lang="en-US" altLang="zh-TW" sz="825" b="1" dirty="0">
                      <a:solidFill>
                        <a:schemeClr val="accent6">
                          <a:lumMod val="75000"/>
                        </a:schemeClr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Coach</a:t>
                  </a:r>
                  <a:endParaRPr lang="zh-TW" altLang="en-US" sz="825" b="1" dirty="0"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123" name="矩形 122"/>
                <p:cNvSpPr/>
                <p:nvPr/>
              </p:nvSpPr>
              <p:spPr>
                <a:xfrm>
                  <a:off x="5222904" y="3521406"/>
                  <a:ext cx="868819" cy="266977"/>
                </a:xfrm>
                <a:prstGeom prst="rect">
                  <a:avLst/>
                </a:prstGeom>
                <a:solidFill>
                  <a:srgbClr val="FFFFFF">
                    <a:alpha val="50196"/>
                  </a:srgbClr>
                </a:solidFill>
              </p:spPr>
              <p:txBody>
                <a:bodyPr wrap="none">
                  <a:spAutoFit/>
                </a:bodyPr>
                <a:lstStyle/>
                <a:p>
                  <a:r>
                    <a:rPr lang="en-US" altLang="zh-TW" sz="825" b="1" dirty="0">
                      <a:solidFill>
                        <a:schemeClr val="accent6">
                          <a:lumMod val="75000"/>
                        </a:schemeClr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Certification</a:t>
                  </a:r>
                  <a:endParaRPr lang="zh-TW" altLang="en-US" sz="825" b="1" dirty="0"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124" name="矩形 63"/>
                <p:cNvSpPr>
                  <a:spLocks noChangeArrowheads="1"/>
                </p:cNvSpPr>
                <p:nvPr/>
              </p:nvSpPr>
              <p:spPr bwMode="auto">
                <a:xfrm>
                  <a:off x="2706212" y="2264180"/>
                  <a:ext cx="3869130" cy="3747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zh-TW" altLang="en-US" sz="1400" b="1" dirty="0"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Arial" pitchFamily="34" charset="0"/>
                    </a:rPr>
                    <a:t>跨域數位人才培育開放創新平臺</a:t>
                  </a:r>
                  <a:endParaRPr lang="en-US" altLang="zh-TW" sz="1400" b="1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Arial" pitchFamily="34" charset="0"/>
                  </a:endParaRPr>
                </a:p>
              </p:txBody>
            </p:sp>
          </p:grpSp>
          <p:sp>
            <p:nvSpPr>
              <p:cNvPr id="191" name="文字方塊 190"/>
              <p:cNvSpPr txBox="1"/>
              <p:nvPr/>
            </p:nvSpPr>
            <p:spPr>
              <a:xfrm>
                <a:off x="5191339" y="1848689"/>
                <a:ext cx="2601567" cy="5334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zh-TW" altLang="en-US" sz="2000" b="1" dirty="0" smtClean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法人</a:t>
                </a:r>
                <a:r>
                  <a:rPr lang="en-US" altLang="zh-TW" sz="2000" b="1" dirty="0" smtClean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/</a:t>
                </a:r>
                <a:r>
                  <a:rPr lang="zh-TW" altLang="en-US" sz="2000" b="1" dirty="0" smtClean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企業</a:t>
                </a:r>
                <a:r>
                  <a:rPr lang="en-US" altLang="zh-TW" sz="2000" b="1" dirty="0" smtClean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/</a:t>
                </a:r>
                <a:r>
                  <a:rPr lang="zh-TW" altLang="en-US" sz="2000" b="1" dirty="0" smtClean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新創</a:t>
                </a:r>
                <a:endParaRPr lang="zh-TW" altLang="en-US" sz="20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sp>
          <p:nvSpPr>
            <p:cNvPr id="92" name="矩形 91"/>
            <p:cNvSpPr/>
            <p:nvPr/>
          </p:nvSpPr>
          <p:spPr>
            <a:xfrm>
              <a:off x="823497" y="3118156"/>
              <a:ext cx="223651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sz="1600" b="1" dirty="0">
                  <a:solidFill>
                    <a:srgbClr val="7030A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接軌高教實習課程機制</a:t>
              </a:r>
              <a:endParaRPr lang="zh-TW" altLang="en-US" sz="1600" b="1" dirty="0">
                <a:solidFill>
                  <a:srgbClr val="7030A0"/>
                </a:solidFill>
              </a:endParaRPr>
            </a:p>
          </p:txBody>
        </p:sp>
      </p:grpSp>
      <p:sp>
        <p:nvSpPr>
          <p:cNvPr id="182" name="＞形箭號 181"/>
          <p:cNvSpPr/>
          <p:nvPr/>
        </p:nvSpPr>
        <p:spPr>
          <a:xfrm>
            <a:off x="6168497" y="1051002"/>
            <a:ext cx="2815209" cy="527038"/>
          </a:xfrm>
          <a:prstGeom prst="chevron">
            <a:avLst/>
          </a:prstGeom>
          <a:gradFill rotWithShape="1">
            <a:gsLst>
              <a:gs pos="0">
                <a:srgbClr val="CCFF99"/>
              </a:gs>
              <a:gs pos="0">
                <a:srgbClr val="FFCCFF"/>
              </a:gs>
              <a:gs pos="100000">
                <a:srgbClr val="FFF2E3">
                  <a:tint val="23500"/>
                  <a:satMod val="160000"/>
                </a:srgbClr>
              </a:gs>
            </a:gsLst>
            <a:lin ang="10800000" scaled="1"/>
          </a:gradFill>
          <a:ln>
            <a:noFill/>
          </a:ln>
        </p:spPr>
        <p:txBody>
          <a:bodyPr lIns="0" tIns="0" rIns="0" bIns="0" anchor="t"/>
          <a:lstStyle>
            <a:lvl1pPr lvl="0">
              <a:defRPr/>
            </a:lvl1pPr>
          </a:lstStyle>
          <a:p>
            <a:pPr marL="497231" indent="-429427" algn="ctr">
              <a:spcBef>
                <a:spcPts val="237"/>
              </a:spcBef>
            </a:pPr>
            <a:r>
              <a:rPr lang="zh-TW" altLang="en-US" sz="1687" b="1" dirty="0">
                <a:solidFill>
                  <a:srgbClr val="0000FF"/>
                </a:solidFill>
                <a:latin typeface="+mj-lt"/>
                <a:ea typeface="微軟正黑體" pitchFamily="34" charset="-120"/>
                <a:cs typeface="Times New Roman" pitchFamily="18" charset="0"/>
              </a:rPr>
              <a:t>階段</a:t>
            </a:r>
            <a:r>
              <a:rPr lang="en-US" sz="1687" b="1" dirty="0">
                <a:solidFill>
                  <a:srgbClr val="0000FF"/>
                </a:solidFill>
                <a:latin typeface="+mj-lt"/>
                <a:ea typeface="微軟正黑體" pitchFamily="34" charset="-120"/>
                <a:cs typeface="Times New Roman" pitchFamily="18" charset="0"/>
              </a:rPr>
              <a:t> III</a:t>
            </a:r>
            <a:r>
              <a:rPr lang="zh-TW" altLang="en-US" sz="1687" b="1" dirty="0">
                <a:solidFill>
                  <a:srgbClr val="0000FF"/>
                </a:solidFill>
                <a:latin typeface="+mj-lt"/>
                <a:ea typeface="微軟正黑體" pitchFamily="34" charset="-120"/>
                <a:cs typeface="Times New Roman" pitchFamily="18" charset="0"/>
              </a:rPr>
              <a:t>：產研</a:t>
            </a:r>
          </a:p>
        </p:txBody>
      </p:sp>
      <p:sp>
        <p:nvSpPr>
          <p:cNvPr id="183" name="＞形箭號 182"/>
          <p:cNvSpPr/>
          <p:nvPr/>
        </p:nvSpPr>
        <p:spPr>
          <a:xfrm>
            <a:off x="3067026" y="1047671"/>
            <a:ext cx="3360817" cy="515133"/>
          </a:xfrm>
          <a:prstGeom prst="chevron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marL="497231" indent="-429427" algn="ctr">
              <a:spcBef>
                <a:spcPts val="237"/>
              </a:spcBef>
            </a:pPr>
            <a:r>
              <a:rPr lang="zh-TW" altLang="en-US" sz="1687" b="1" dirty="0">
                <a:solidFill>
                  <a:srgbClr val="0000FF"/>
                </a:solidFill>
                <a:ea typeface="微軟正黑體" pitchFamily="34" charset="-120"/>
                <a:cs typeface="Times New Roman" pitchFamily="18" charset="0"/>
              </a:rPr>
              <a:t>階段</a:t>
            </a:r>
            <a:r>
              <a:rPr lang="en-US" altLang="zh-TW" sz="1687" b="1" dirty="0">
                <a:solidFill>
                  <a:srgbClr val="0000FF"/>
                </a:solidFill>
                <a:ea typeface="微軟正黑體" pitchFamily="34" charset="-120"/>
                <a:cs typeface="Times New Roman" pitchFamily="18" charset="0"/>
              </a:rPr>
              <a:t>II</a:t>
            </a:r>
            <a:r>
              <a:rPr lang="zh-TW" altLang="en-US" sz="1687" b="1" dirty="0" smtClean="0">
                <a:solidFill>
                  <a:srgbClr val="0000FF"/>
                </a:solidFill>
                <a:ea typeface="微軟正黑體" pitchFamily="34" charset="-120"/>
                <a:cs typeface="Times New Roman" pitchFamily="18" charset="0"/>
              </a:rPr>
              <a:t>：學研產</a:t>
            </a:r>
            <a:endParaRPr lang="zh-TW" altLang="en-US" sz="1687" b="1" dirty="0">
              <a:solidFill>
                <a:srgbClr val="0000FF"/>
              </a:solidFill>
              <a:ea typeface="微軟正黑體" pitchFamily="34" charset="-120"/>
              <a:cs typeface="Times New Roman" pitchFamily="18" charset="0"/>
            </a:endParaRPr>
          </a:p>
        </p:txBody>
      </p:sp>
      <p:sp>
        <p:nvSpPr>
          <p:cNvPr id="184" name="五邊形 183"/>
          <p:cNvSpPr/>
          <p:nvPr/>
        </p:nvSpPr>
        <p:spPr>
          <a:xfrm>
            <a:off x="435598" y="1036386"/>
            <a:ext cx="2776962" cy="541654"/>
          </a:xfrm>
          <a:prstGeom prst="homePlat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marL="497231" indent="-429427" algn="ctr">
              <a:spcBef>
                <a:spcPts val="237"/>
              </a:spcBef>
            </a:pPr>
            <a:r>
              <a:rPr lang="zh-TW" altLang="en-US" sz="1687" b="1" dirty="0">
                <a:solidFill>
                  <a:srgbClr val="0000FF"/>
                </a:solidFill>
                <a:latin typeface="+mj-lt"/>
                <a:ea typeface="微軟正黑體" pitchFamily="34" charset="-120"/>
                <a:cs typeface="Times New Roman" pitchFamily="18" charset="0"/>
              </a:rPr>
              <a:t>階段</a:t>
            </a:r>
            <a:r>
              <a:rPr lang="en-US" altLang="zh-TW" sz="1687" b="1" dirty="0">
                <a:solidFill>
                  <a:srgbClr val="0000FF"/>
                </a:solidFill>
                <a:latin typeface="+mj-lt"/>
                <a:ea typeface="微軟正黑體" pitchFamily="34" charset="-120"/>
                <a:cs typeface="Times New Roman" pitchFamily="18" charset="0"/>
              </a:rPr>
              <a:t>I</a:t>
            </a:r>
            <a:r>
              <a:rPr lang="zh-TW" altLang="en-US" sz="1687" b="1" dirty="0">
                <a:solidFill>
                  <a:srgbClr val="0000FF"/>
                </a:solidFill>
                <a:latin typeface="+mj-lt"/>
                <a:ea typeface="微軟正黑體" pitchFamily="34" charset="-120"/>
                <a:cs typeface="Times New Roman" pitchFamily="18" charset="0"/>
              </a:rPr>
              <a:t>：學研</a:t>
            </a:r>
          </a:p>
        </p:txBody>
      </p:sp>
      <p:sp>
        <p:nvSpPr>
          <p:cNvPr id="188" name="矩形 187"/>
          <p:cNvSpPr/>
          <p:nvPr/>
        </p:nvSpPr>
        <p:spPr>
          <a:xfrm>
            <a:off x="6338958" y="1294793"/>
            <a:ext cx="266342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62974" indent="-572569">
              <a:spcBef>
                <a:spcPts val="316"/>
              </a:spcBef>
            </a:pPr>
            <a:r>
              <a:rPr lang="zh-TW" altLang="en-US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結訓後進行適才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適</a:t>
            </a:r>
            <a:r>
              <a:rPr lang="zh-TW" altLang="en-US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所就業媒合</a:t>
            </a:r>
            <a:endParaRPr lang="en-US" altLang="zh-TW" sz="1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9" name="矩形 188"/>
          <p:cNvSpPr/>
          <p:nvPr/>
        </p:nvSpPr>
        <p:spPr>
          <a:xfrm>
            <a:off x="435598" y="1265088"/>
            <a:ext cx="292680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學校推薦大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三以上及碩士班在</a:t>
            </a:r>
            <a:r>
              <a:rPr lang="zh-TW" altLang="en-US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學生</a:t>
            </a:r>
            <a:endParaRPr lang="en-US" altLang="zh-TW" sz="1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0" name="矩形 189"/>
          <p:cNvSpPr/>
          <p:nvPr/>
        </p:nvSpPr>
        <p:spPr>
          <a:xfrm>
            <a:off x="3429291" y="1275301"/>
            <a:ext cx="273920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至法人</a:t>
            </a:r>
            <a:r>
              <a:rPr lang="en-US" altLang="zh-TW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企業進行</a:t>
            </a:r>
            <a:r>
              <a:rPr lang="en-US" altLang="zh-TW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個月專題研習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3" name="矩形 192"/>
          <p:cNvSpPr/>
          <p:nvPr/>
        </p:nvSpPr>
        <p:spPr>
          <a:xfrm>
            <a:off x="546151" y="3508915"/>
            <a:ext cx="22365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非資訊科系研習</a:t>
            </a:r>
            <a:r>
              <a:rPr lang="zh-TW" altLang="en-US" sz="16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生為主</a:t>
            </a:r>
            <a:endParaRPr lang="zh-TW" altLang="en-US" sz="1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7" name="矩形 196"/>
          <p:cNvSpPr/>
          <p:nvPr/>
        </p:nvSpPr>
        <p:spPr>
          <a:xfrm>
            <a:off x="69331" y="4302003"/>
            <a:ext cx="57461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透過網路學院課程，補足五大領域知識</a:t>
            </a:r>
            <a:endParaRPr lang="zh-TW" altLang="en-US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6" name="群組 5"/>
          <p:cNvGrpSpPr/>
          <p:nvPr/>
        </p:nvGrpSpPr>
        <p:grpSpPr>
          <a:xfrm>
            <a:off x="-471630" y="4604370"/>
            <a:ext cx="4985320" cy="2026435"/>
            <a:chOff x="-267555" y="4761659"/>
            <a:chExt cx="4985320" cy="2026435"/>
          </a:xfrm>
        </p:grpSpPr>
        <p:grpSp>
          <p:nvGrpSpPr>
            <p:cNvPr id="198" name="群組 197"/>
            <p:cNvGrpSpPr/>
            <p:nvPr/>
          </p:nvGrpSpPr>
          <p:grpSpPr>
            <a:xfrm>
              <a:off x="-267555" y="4761659"/>
              <a:ext cx="4985320" cy="1650693"/>
              <a:chOff x="1283088" y="4697120"/>
              <a:chExt cx="5428930" cy="1626452"/>
            </a:xfrm>
          </p:grpSpPr>
          <p:sp>
            <p:nvSpPr>
              <p:cNvPr id="199" name="任意多边形 32"/>
              <p:cNvSpPr/>
              <p:nvPr/>
            </p:nvSpPr>
            <p:spPr>
              <a:xfrm>
                <a:off x="3158421" y="5335898"/>
                <a:ext cx="2832444" cy="987674"/>
              </a:xfrm>
              <a:custGeom>
                <a:avLst/>
                <a:gdLst>
                  <a:gd name="connsiteX0" fmla="*/ 1416222 w 2832444"/>
                  <a:gd name="connsiteY0" fmla="*/ 0 h 1417272"/>
                  <a:gd name="connsiteX1" fmla="*/ 2832444 w 2832444"/>
                  <a:gd name="connsiteY1" fmla="*/ 1417272 h 1417272"/>
                  <a:gd name="connsiteX2" fmla="*/ 1416222 w 2832444"/>
                  <a:gd name="connsiteY2" fmla="*/ 1417272 h 1417272"/>
                  <a:gd name="connsiteX3" fmla="*/ 0 w 2832444"/>
                  <a:gd name="connsiteY3" fmla="*/ 1417272 h 1417272"/>
                  <a:gd name="connsiteX4" fmla="*/ 1416222 w 2832444"/>
                  <a:gd name="connsiteY4" fmla="*/ 0 h 14172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32444" h="1417272">
                    <a:moveTo>
                      <a:pt x="1416222" y="0"/>
                    </a:moveTo>
                    <a:cubicBezTo>
                      <a:pt x="2198408" y="0"/>
                      <a:pt x="2832444" y="634507"/>
                      <a:pt x="2832444" y="1417272"/>
                    </a:cubicBezTo>
                    <a:lnTo>
                      <a:pt x="1416222" y="1417272"/>
                    </a:lnTo>
                    <a:lnTo>
                      <a:pt x="0" y="1417272"/>
                    </a:lnTo>
                    <a:cubicBezTo>
                      <a:pt x="0" y="634507"/>
                      <a:pt x="634038" y="0"/>
                      <a:pt x="1416222" y="0"/>
                    </a:cubicBezTo>
                    <a:close/>
                  </a:path>
                </a:pathLst>
              </a:custGeom>
              <a:solidFill>
                <a:srgbClr val="546E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3797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00" name="文本框 41"/>
              <p:cNvSpPr txBox="1"/>
              <p:nvPr/>
            </p:nvSpPr>
            <p:spPr>
              <a:xfrm>
                <a:off x="3054297" y="5708885"/>
                <a:ext cx="2827187" cy="5308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TW" altLang="en-US" sz="1266" b="1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五大數位領域</a:t>
                </a:r>
                <a:endParaRPr lang="en-US" altLang="zh-TW" sz="1266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algn="ctr">
                  <a:lnSpc>
                    <a:spcPct val="120000"/>
                  </a:lnSpc>
                </a:pPr>
                <a:r>
                  <a:rPr lang="zh-TW" altLang="en-US" sz="1266" b="1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專業知識培養</a:t>
                </a:r>
                <a:endParaRPr lang="zh-CN" altLang="en-US" sz="1266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pic>
            <p:nvPicPr>
              <p:cNvPr id="201" name="Picture 2" descr="https://academy.digitalent.org.tw/wp-content/uploads/2014/06/earth-globe-3.png"/>
              <p:cNvPicPr>
                <a:picLocks noChangeAspect="1" noChangeArrowheads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92578" y="5647567"/>
                <a:ext cx="632975" cy="6329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2" name="Picture 4" descr="https://academy.digitalent.org.tw/wp-content/uploads/2014/06/cloud-computing.png"/>
              <p:cNvPicPr>
                <a:picLocks noChangeAspect="1" noChangeArrowheads="1"/>
              </p:cNvPicPr>
              <p:nvPr/>
            </p:nvPicPr>
            <p:blipFill>
              <a:blip r:embed="rId9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8728" y="5184664"/>
                <a:ext cx="632975" cy="6329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3" name="Picture 6" descr="https://academy.digitalent.org.tw/wp-content/uploads/2014/06/cube.png"/>
              <p:cNvPicPr>
                <a:picLocks noChangeAspect="1" noChangeArrowheads="1"/>
              </p:cNvPicPr>
              <p:nvPr/>
            </p:nvPicPr>
            <p:blipFill>
              <a:blip r:embed="rId10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97158" y="5007503"/>
                <a:ext cx="632975" cy="6329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4" name="Picture 8" descr="https://academy.digitalent.org.tw/wp-content/uploads/2014/06/analytics.png"/>
              <p:cNvPicPr>
                <a:picLocks noChangeAspect="1" noChangeArrowheads="1"/>
              </p:cNvPicPr>
              <p:nvPr/>
            </p:nvPicPr>
            <p:blipFill>
              <a:blip r:embed="rId11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88413" y="5127187"/>
                <a:ext cx="632975" cy="6329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5" name="Picture 10" descr="https://academy.digitalent.org.tw/wp-content/uploads/2014/06/bulb.png"/>
              <p:cNvPicPr>
                <a:picLocks noChangeAspect="1" noChangeArrowheads="1"/>
              </p:cNvPicPr>
              <p:nvPr/>
            </p:nvPicPr>
            <p:blipFill>
              <a:blip r:embed="rId12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47777" y="5659346"/>
                <a:ext cx="632975" cy="6329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06" name="文本框 62"/>
              <p:cNvSpPr txBox="1"/>
              <p:nvPr/>
            </p:nvSpPr>
            <p:spPr>
              <a:xfrm>
                <a:off x="1283088" y="5360322"/>
                <a:ext cx="2142968" cy="6037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TW" altLang="en-US" sz="1476" b="1" dirty="0">
                    <a:solidFill>
                      <a:srgbClr val="0066CC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網路服務</a:t>
                </a:r>
                <a:r>
                  <a:rPr lang="en-US" altLang="zh-TW" sz="1476" b="1" dirty="0">
                    <a:solidFill>
                      <a:srgbClr val="0066CC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/</a:t>
                </a:r>
                <a:br>
                  <a:rPr lang="en-US" altLang="zh-TW" sz="1476" b="1" dirty="0">
                    <a:solidFill>
                      <a:srgbClr val="0066CC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</a:br>
                <a:r>
                  <a:rPr lang="zh-TW" altLang="en-US" sz="1476" b="1" dirty="0">
                    <a:solidFill>
                      <a:srgbClr val="0066CC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電子商務</a:t>
                </a:r>
                <a:endParaRPr lang="en-US" altLang="zh-CN" sz="1476" b="1" dirty="0">
                  <a:solidFill>
                    <a:srgbClr val="0066C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07" name="文本框 64"/>
              <p:cNvSpPr txBox="1"/>
              <p:nvPr/>
            </p:nvSpPr>
            <p:spPr>
              <a:xfrm>
                <a:off x="1888657" y="4880136"/>
                <a:ext cx="2177200" cy="3459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TW" altLang="en-US" sz="1476" b="1" dirty="0">
                    <a:solidFill>
                      <a:schemeClr val="accent3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智慧聯網</a:t>
                </a:r>
                <a:endParaRPr lang="en-US" altLang="zh-CN" sz="1476" b="1" dirty="0">
                  <a:solidFill>
                    <a:schemeClr val="accent3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08" name="文本框 66"/>
              <p:cNvSpPr txBox="1"/>
              <p:nvPr/>
            </p:nvSpPr>
            <p:spPr>
              <a:xfrm>
                <a:off x="4815120" y="4799648"/>
                <a:ext cx="1412537" cy="3459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TW" altLang="en-US" sz="1476" b="1" dirty="0">
                    <a:solidFill>
                      <a:srgbClr val="F8841D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資料科學</a:t>
                </a:r>
                <a:r>
                  <a:rPr lang="en-US" altLang="zh-TW" sz="1476" b="1" dirty="0">
                    <a:solidFill>
                      <a:srgbClr val="F8841D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</a:t>
                </a:r>
                <a:endParaRPr lang="en-US" altLang="zh-CN" sz="1476" b="1" dirty="0">
                  <a:solidFill>
                    <a:srgbClr val="F8841D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09" name="文本框 68"/>
              <p:cNvSpPr txBox="1"/>
              <p:nvPr/>
            </p:nvSpPr>
            <p:spPr>
              <a:xfrm>
                <a:off x="5566781" y="5312082"/>
                <a:ext cx="1145237" cy="3459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TW" altLang="en-US" sz="1476" b="1" dirty="0">
                    <a:solidFill>
                      <a:srgbClr val="F26D64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人工智慧</a:t>
                </a:r>
                <a:endParaRPr lang="en-US" altLang="zh-CN" sz="1476" b="1" dirty="0">
                  <a:solidFill>
                    <a:srgbClr val="F26D64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10" name="文本框 70"/>
              <p:cNvSpPr txBox="1"/>
              <p:nvPr/>
            </p:nvSpPr>
            <p:spPr>
              <a:xfrm>
                <a:off x="3383949" y="4697120"/>
                <a:ext cx="1745640" cy="3459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TW" altLang="en-US" sz="1476" b="1" dirty="0">
                    <a:solidFill>
                      <a:srgbClr val="936CAF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智慧內容</a:t>
                </a:r>
                <a:endParaRPr lang="en-US" altLang="zh-CN" sz="1476" b="1" dirty="0">
                  <a:solidFill>
                    <a:srgbClr val="936CA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sp>
          <p:nvSpPr>
            <p:cNvPr id="213" name="矩形 212"/>
            <p:cNvSpPr/>
            <p:nvPr/>
          </p:nvSpPr>
          <p:spPr>
            <a:xfrm>
              <a:off x="2139107" y="6495921"/>
              <a:ext cx="2047780" cy="292173"/>
            </a:xfrm>
            <a:prstGeom prst="rect">
              <a:avLst/>
            </a:prstGeom>
            <a:solidFill>
              <a:srgbClr val="FFFF00"/>
            </a:solidFill>
            <a:ln w="25400" cap="flat">
              <a:noFill/>
              <a:prstDash val="solid"/>
              <a:bevel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8217" tIns="48217" rIns="48217" bIns="48217" numCol="1" spcCol="38100" rtlCol="0" anchor="ctr">
              <a:spAutoFit/>
            </a:bodyPr>
            <a:lstStyle/>
            <a:p>
              <a:pPr algn="ctr" latinLnBrk="1" hangingPunct="0"/>
              <a:r>
                <a:rPr lang="en-US" altLang="zh-TW" sz="1266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Calibri"/>
                  <a:sym typeface="Calibri"/>
                </a:rPr>
                <a:t>108</a:t>
              </a:r>
              <a:r>
                <a:rPr lang="zh-TW" altLang="en-US" sz="1266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Calibri"/>
                  <a:sym typeface="Calibri"/>
                </a:rPr>
                <a:t>年課程總數將達</a:t>
              </a:r>
              <a:r>
                <a:rPr lang="en-US" altLang="zh-TW" sz="1266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Calibri"/>
                  <a:sym typeface="Calibri"/>
                </a:rPr>
                <a:t>80</a:t>
              </a:r>
              <a:r>
                <a:rPr lang="zh-TW" altLang="en-US" sz="1266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Calibri"/>
                  <a:sym typeface="Calibri"/>
                </a:rPr>
                <a:t>門 </a:t>
              </a:r>
              <a:endParaRPr lang="zh-TW" altLang="en-US" sz="1266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  <a:sym typeface="Calibri"/>
              </a:endParaRPr>
            </a:p>
          </p:txBody>
        </p:sp>
      </p:grpSp>
      <p:pic>
        <p:nvPicPr>
          <p:cNvPr id="214" name="圖片 213" descr="C:\Users\jessiewu\Desktop\S__91865150.jpg"/>
          <p:cNvPicPr/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6723" y="5901848"/>
            <a:ext cx="1299445" cy="903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圖片 214" descr="C:\Users\jessiewu\Documents\鐘祥仁｜AI Chatbot\祥仁台大實體課照片&amp;影片_1106\IMG_1465.jpg"/>
          <p:cNvPicPr/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1641" y="5893722"/>
            <a:ext cx="1428608" cy="920071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文字方塊 215"/>
          <p:cNvSpPr txBox="1"/>
          <p:nvPr/>
        </p:nvSpPr>
        <p:spPr>
          <a:xfrm>
            <a:off x="4365140" y="5554883"/>
            <a:ext cx="2832827" cy="319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476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虛實整合，以專題</a:t>
            </a:r>
            <a:r>
              <a:rPr lang="zh-TW" altLang="en-US" sz="1476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培養實</a:t>
            </a:r>
            <a:r>
              <a:rPr lang="zh-TW" altLang="en-US" sz="1476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作能力</a:t>
            </a:r>
          </a:p>
        </p:txBody>
      </p:sp>
      <p:sp>
        <p:nvSpPr>
          <p:cNvPr id="218" name="文字方塊 217"/>
          <p:cNvSpPr txBox="1"/>
          <p:nvPr/>
        </p:nvSpPr>
        <p:spPr>
          <a:xfrm>
            <a:off x="4008595" y="4138539"/>
            <a:ext cx="3687271" cy="319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476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五大領域分類</a:t>
            </a:r>
            <a:r>
              <a:rPr lang="zh-TW" altLang="en-US" sz="1476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、分級之課程</a:t>
            </a:r>
            <a:r>
              <a:rPr lang="zh-TW" altLang="en-US" sz="1476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指引</a:t>
            </a:r>
            <a:endParaRPr lang="zh-TW" altLang="en-US" sz="1476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5" name="矩形 184"/>
          <p:cNvSpPr/>
          <p:nvPr/>
        </p:nvSpPr>
        <p:spPr>
          <a:xfrm>
            <a:off x="3336150" y="3661300"/>
            <a:ext cx="26468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6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五大數位經濟領域實務專題</a:t>
            </a:r>
            <a:endParaRPr lang="zh-TW" altLang="en-US" sz="1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95" name="圖片 194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39" y="6306999"/>
            <a:ext cx="1155346" cy="458780"/>
          </a:xfrm>
          <a:prstGeom prst="rect">
            <a:avLst/>
          </a:prstGeom>
        </p:spPr>
      </p:pic>
      <p:pic>
        <p:nvPicPr>
          <p:cNvPr id="192" name="圖片 191"/>
          <p:cNvPicPr>
            <a:picLocks noChangeAspect="1"/>
          </p:cNvPicPr>
          <p:nvPr/>
        </p:nvPicPr>
        <p:blipFill>
          <a:blip r:embed="rId16" cstate="email"/>
          <a:stretch>
            <a:fillRect/>
          </a:stretch>
        </p:blipFill>
        <p:spPr>
          <a:xfrm>
            <a:off x="7624767" y="4047974"/>
            <a:ext cx="1106402" cy="778169"/>
          </a:xfrm>
          <a:prstGeom prst="rect">
            <a:avLst/>
          </a:prstGeom>
        </p:spPr>
      </p:pic>
      <p:pic>
        <p:nvPicPr>
          <p:cNvPr id="196" name="圖片 195"/>
          <p:cNvPicPr>
            <a:picLocks noChangeAspect="1"/>
          </p:cNvPicPr>
          <p:nvPr/>
        </p:nvPicPr>
        <p:blipFill>
          <a:blip r:embed="rId17" cstate="email"/>
          <a:stretch>
            <a:fillRect/>
          </a:stretch>
        </p:blipFill>
        <p:spPr>
          <a:xfrm>
            <a:off x="7639047" y="5315181"/>
            <a:ext cx="1106138" cy="651561"/>
          </a:xfrm>
          <a:prstGeom prst="rect">
            <a:avLst/>
          </a:prstGeom>
        </p:spPr>
      </p:pic>
      <p:sp>
        <p:nvSpPr>
          <p:cNvPr id="219" name="文字方塊 218"/>
          <p:cNvSpPr txBox="1"/>
          <p:nvPr/>
        </p:nvSpPr>
        <p:spPr>
          <a:xfrm>
            <a:off x="7464198" y="6003298"/>
            <a:ext cx="1622827" cy="73866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 latinLnBrk="1" hangingPunct="0">
              <a:buClr>
                <a:srgbClr val="FF0000"/>
              </a:buClr>
            </a:pPr>
            <a:r>
              <a:rPr lang="en-US" altLang="zh-TW" sz="1400" b="1" dirty="0">
                <a:solidFill>
                  <a:srgbClr val="0066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2018</a:t>
            </a:r>
            <a:r>
              <a:rPr lang="zh-TW" altLang="en-US" sz="1400" b="1" dirty="0">
                <a:solidFill>
                  <a:srgbClr val="0066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世界資訊科技暨服務業</a:t>
            </a:r>
            <a:r>
              <a:rPr lang="zh-TW" altLang="en-US" sz="1400" b="1" dirty="0" smtClean="0">
                <a:solidFill>
                  <a:srgbClr val="0066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聯盟</a:t>
            </a:r>
            <a:endParaRPr lang="en-US" altLang="zh-TW" sz="1400" b="1" dirty="0" smtClean="0">
              <a:solidFill>
                <a:srgbClr val="0066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latinLnBrk="1" hangingPunct="0">
              <a:buClr>
                <a:srgbClr val="FF0000"/>
              </a:buClr>
            </a:pPr>
            <a:r>
              <a:rPr lang="zh-TW" altLang="en-US" sz="1400" b="1" dirty="0" smtClean="0">
                <a:solidFill>
                  <a:srgbClr val="0066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公共</a:t>
            </a:r>
            <a:r>
              <a:rPr lang="zh-TW" altLang="en-US" sz="1400" b="1" dirty="0">
                <a:solidFill>
                  <a:srgbClr val="0066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服務獎</a:t>
            </a:r>
            <a:endParaRPr lang="zh-TW" altLang="en-US" sz="1400" b="1" dirty="0">
              <a:solidFill>
                <a:srgbClr val="0066FF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Calibri"/>
            </a:endParaRPr>
          </a:p>
        </p:txBody>
      </p:sp>
      <p:sp>
        <p:nvSpPr>
          <p:cNvPr id="220" name="矩形 219"/>
          <p:cNvSpPr/>
          <p:nvPr/>
        </p:nvSpPr>
        <p:spPr>
          <a:xfrm>
            <a:off x="7464198" y="3660675"/>
            <a:ext cx="1430685" cy="3114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國際獲獎肯定</a:t>
            </a:r>
            <a:endParaRPr lang="zh-TW" altLang="en-US" sz="14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2" name="文字方塊 221"/>
          <p:cNvSpPr txBox="1"/>
          <p:nvPr/>
        </p:nvSpPr>
        <p:spPr>
          <a:xfrm>
            <a:off x="7381587" y="4802613"/>
            <a:ext cx="1602119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 latinLnBrk="1" hangingPunct="0">
              <a:buClr>
                <a:srgbClr val="FF0000"/>
              </a:buClr>
            </a:pPr>
            <a:r>
              <a:rPr lang="en-US" altLang="zh-TW" sz="1400" b="1" dirty="0" smtClean="0">
                <a:solidFill>
                  <a:srgbClr val="0066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ATD 2018</a:t>
            </a:r>
          </a:p>
          <a:p>
            <a:pPr algn="ctr" latinLnBrk="1" hangingPunct="0">
              <a:buClr>
                <a:srgbClr val="FF0000"/>
              </a:buClr>
            </a:pPr>
            <a:r>
              <a:rPr lang="zh-TW" altLang="en-US" sz="1400" b="1" dirty="0" smtClean="0">
                <a:solidFill>
                  <a:srgbClr val="0066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人才發展創新大獎</a:t>
            </a:r>
            <a:endParaRPr lang="zh-TW" altLang="en-US" sz="1400" b="1" dirty="0">
              <a:solidFill>
                <a:srgbClr val="0066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3952625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3" name="肘形接點 82"/>
          <p:cNvCxnSpPr>
            <a:stCxn id="71" idx="3"/>
            <a:endCxn id="73" idx="1"/>
          </p:cNvCxnSpPr>
          <p:nvPr/>
        </p:nvCxnSpPr>
        <p:spPr bwMode="auto">
          <a:xfrm>
            <a:off x="6449207" y="2376591"/>
            <a:ext cx="1342690" cy="2900711"/>
          </a:xfrm>
          <a:prstGeom prst="bentConnector3">
            <a:avLst>
              <a:gd name="adj1" fmla="val 37704"/>
            </a:avLst>
          </a:prstGeom>
          <a:solidFill>
            <a:schemeClr val="accent1"/>
          </a:solidFill>
          <a:ln w="28575" cap="flat" cmpd="sng" algn="ctr">
            <a:solidFill>
              <a:schemeClr val="bg1">
                <a:lumMod val="50000"/>
              </a:schemeClr>
            </a:solidFill>
            <a:prstDash val="sysDot"/>
            <a:round/>
            <a:headEnd type="none" w="sm" len="sm"/>
            <a:tailEnd type="triangle"/>
          </a:ln>
          <a:effectLst/>
        </p:spPr>
      </p:cxnSp>
      <p:cxnSp>
        <p:nvCxnSpPr>
          <p:cNvPr id="82" name="肘形接點 81"/>
          <p:cNvCxnSpPr>
            <a:stCxn id="71" idx="1"/>
            <a:endCxn id="72" idx="3"/>
          </p:cNvCxnSpPr>
          <p:nvPr/>
        </p:nvCxnSpPr>
        <p:spPr bwMode="auto">
          <a:xfrm rot="10800000" flipV="1">
            <a:off x="1512837" y="2376591"/>
            <a:ext cx="1031723" cy="3040080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28575" cap="flat" cmpd="sng" algn="ctr">
            <a:solidFill>
              <a:schemeClr val="bg1">
                <a:lumMod val="50000"/>
              </a:schemeClr>
            </a:solidFill>
            <a:prstDash val="sysDot"/>
            <a:round/>
            <a:headEnd type="none" w="sm" len="sm"/>
            <a:tailEnd type="triangle"/>
          </a:ln>
          <a:effectLst/>
        </p:spPr>
      </p:cxnSp>
      <p:sp>
        <p:nvSpPr>
          <p:cNvPr id="122" name="＞形箭號 121"/>
          <p:cNvSpPr/>
          <p:nvPr/>
        </p:nvSpPr>
        <p:spPr bwMode="auto">
          <a:xfrm>
            <a:off x="1504510" y="2898170"/>
            <a:ext cx="1500089" cy="536220"/>
          </a:xfrm>
          <a:prstGeom prst="chevron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4" name="文字方塊 103"/>
          <p:cNvSpPr txBox="1"/>
          <p:nvPr/>
        </p:nvSpPr>
        <p:spPr>
          <a:xfrm>
            <a:off x="213201" y="2517505"/>
            <a:ext cx="155651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500" b="1" dirty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培訓流程</a:t>
            </a:r>
          </a:p>
        </p:txBody>
      </p:sp>
      <p:sp>
        <p:nvSpPr>
          <p:cNvPr id="107" name="＞形箭號 106"/>
          <p:cNvSpPr/>
          <p:nvPr/>
        </p:nvSpPr>
        <p:spPr bwMode="auto">
          <a:xfrm>
            <a:off x="2767557" y="2884241"/>
            <a:ext cx="1289130" cy="536220"/>
          </a:xfrm>
          <a:prstGeom prst="chevr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8" name="文字方塊 107"/>
          <p:cNvSpPr txBox="1"/>
          <p:nvPr/>
        </p:nvSpPr>
        <p:spPr>
          <a:xfrm>
            <a:off x="3021893" y="3000902"/>
            <a:ext cx="11245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先期媒合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9" name="＞形箭號 108"/>
          <p:cNvSpPr/>
          <p:nvPr/>
        </p:nvSpPr>
        <p:spPr bwMode="auto">
          <a:xfrm>
            <a:off x="5000819" y="2902036"/>
            <a:ext cx="1387080" cy="536220"/>
          </a:xfrm>
          <a:prstGeom prst="chevron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0" name="文字方塊 109"/>
          <p:cNvSpPr txBox="1"/>
          <p:nvPr/>
        </p:nvSpPr>
        <p:spPr>
          <a:xfrm>
            <a:off x="5045026" y="2917825"/>
            <a:ext cx="1345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實務研習</a:t>
            </a:r>
            <a:endParaRPr lang="en-US" altLang="zh-TW" sz="1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專題實作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1" name="＞形箭號 110"/>
          <p:cNvSpPr/>
          <p:nvPr/>
        </p:nvSpPr>
        <p:spPr bwMode="auto">
          <a:xfrm>
            <a:off x="6209008" y="2901592"/>
            <a:ext cx="1630870" cy="536220"/>
          </a:xfrm>
          <a:prstGeom prst="chevron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TW" altLang="en-US" b="1">
              <a:solidFill>
                <a:schemeClr val="l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2" name="文字方塊 111"/>
          <p:cNvSpPr txBox="1"/>
          <p:nvPr/>
        </p:nvSpPr>
        <p:spPr>
          <a:xfrm>
            <a:off x="6306789" y="3017468"/>
            <a:ext cx="15461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專題成果發表</a:t>
            </a:r>
            <a:endParaRPr lang="en-US" altLang="zh-TW" sz="1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3" name="＞形箭號 112"/>
          <p:cNvSpPr/>
          <p:nvPr/>
        </p:nvSpPr>
        <p:spPr bwMode="auto">
          <a:xfrm>
            <a:off x="7637612" y="2877628"/>
            <a:ext cx="1381355" cy="536220"/>
          </a:xfrm>
          <a:prstGeom prst="chevron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4" name="文字方塊 113"/>
          <p:cNvSpPr txBox="1"/>
          <p:nvPr/>
        </p:nvSpPr>
        <p:spPr>
          <a:xfrm>
            <a:off x="7876070" y="2992901"/>
            <a:ext cx="12868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獲准結訓</a:t>
            </a:r>
          </a:p>
        </p:txBody>
      </p:sp>
      <p:sp>
        <p:nvSpPr>
          <p:cNvPr id="52" name="＞形箭號 51"/>
          <p:cNvSpPr/>
          <p:nvPr/>
        </p:nvSpPr>
        <p:spPr bwMode="auto">
          <a:xfrm>
            <a:off x="3840556" y="2894533"/>
            <a:ext cx="1332373" cy="536220"/>
          </a:xfrm>
          <a:prstGeom prst="chevron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3" name="文字方塊 52"/>
          <p:cNvSpPr txBox="1"/>
          <p:nvPr/>
        </p:nvSpPr>
        <p:spPr>
          <a:xfrm>
            <a:off x="4103919" y="2914877"/>
            <a:ext cx="9899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學生完成</a:t>
            </a:r>
            <a:endParaRPr lang="en-US" altLang="zh-TW" sz="1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必修課程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4" name="矩形 83"/>
          <p:cNvSpPr/>
          <p:nvPr/>
        </p:nvSpPr>
        <p:spPr>
          <a:xfrm>
            <a:off x="271463" y="3688097"/>
            <a:ext cx="1677493" cy="1286782"/>
          </a:xfrm>
          <a:prstGeom prst="rect">
            <a:avLst/>
          </a:prstGeom>
          <a:solidFill>
            <a:schemeClr val="bg1">
              <a:alpha val="17000"/>
            </a:schemeClr>
          </a:solidFill>
          <a:ln w="6350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6" name="矩形 85"/>
          <p:cNvSpPr/>
          <p:nvPr/>
        </p:nvSpPr>
        <p:spPr>
          <a:xfrm>
            <a:off x="374365" y="3762517"/>
            <a:ext cx="1434834" cy="461665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zh-TW" altLang="en-US" sz="1200" b="1" spc="-75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對象</a:t>
            </a:r>
            <a:r>
              <a:rPr lang="en-US" altLang="zh-TW" sz="1200" b="1" spc="-75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:</a:t>
            </a:r>
            <a:r>
              <a:rPr lang="zh-TW" altLang="en-US" sz="1200" b="1" spc="-75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 </a:t>
            </a:r>
            <a:r>
              <a:rPr lang="en-US" altLang="zh-TW" sz="1200" b="1" spc="-75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/>
            </a:r>
            <a:br>
              <a:rPr lang="en-US" altLang="zh-TW" sz="1200" b="1" spc="-75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</a:br>
            <a:r>
              <a:rPr lang="zh-TW" altLang="en-US" sz="1200" b="1" spc="-75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大三</a:t>
            </a:r>
            <a:r>
              <a:rPr lang="en-US" altLang="zh-TW" sz="1200" b="1" spc="-75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~</a:t>
            </a:r>
            <a:r>
              <a:rPr lang="zh-TW" altLang="en-US" sz="1200" b="1" spc="-75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碩二在學生</a:t>
            </a:r>
            <a:endParaRPr lang="en-US" altLang="zh-TW" sz="1200" b="1" spc="-75" dirty="0">
              <a:latin typeface="微軟正黑體" panose="020B0604030504040204" pitchFamily="34" charset="-120"/>
              <a:ea typeface="微軟正黑體" panose="020B0604030504040204" pitchFamily="34" charset="-120"/>
              <a:cs typeface="Microsoft YaHei" charset="0"/>
            </a:endParaRPr>
          </a:p>
        </p:txBody>
      </p:sp>
      <p:sp>
        <p:nvSpPr>
          <p:cNvPr id="63" name="文字方塊 62"/>
          <p:cNvSpPr txBox="1"/>
          <p:nvPr/>
        </p:nvSpPr>
        <p:spPr>
          <a:xfrm>
            <a:off x="7671091" y="1429162"/>
            <a:ext cx="1312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b="1" dirty="0">
              <a:solidFill>
                <a:srgbClr val="66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6" name="文字方塊 105"/>
          <p:cNvSpPr txBox="1"/>
          <p:nvPr/>
        </p:nvSpPr>
        <p:spPr>
          <a:xfrm>
            <a:off x="1533943" y="2915309"/>
            <a:ext cx="15135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學生完成</a:t>
            </a:r>
            <a:endParaRPr lang="en-US" altLang="zh-TW" sz="1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先修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課程</a:t>
            </a:r>
          </a:p>
        </p:txBody>
      </p:sp>
      <p:sp>
        <p:nvSpPr>
          <p:cNvPr id="47" name="五邊形 46"/>
          <p:cNvSpPr/>
          <p:nvPr/>
        </p:nvSpPr>
        <p:spPr>
          <a:xfrm>
            <a:off x="258434" y="1412776"/>
            <a:ext cx="2657382" cy="562633"/>
          </a:xfrm>
          <a:prstGeom prst="homePlate">
            <a:avLst>
              <a:gd name="adj" fmla="val 0"/>
            </a:avLst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471488" indent="-407194" algn="ctr">
              <a:spcBef>
                <a:spcPts val="225"/>
              </a:spcBef>
            </a:pPr>
            <a:r>
              <a:rPr lang="zh-TW" altLang="en-US" sz="16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階段</a:t>
            </a:r>
            <a:r>
              <a:rPr lang="en-US" altLang="zh-TW" sz="16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 I : </a:t>
            </a:r>
            <a:r>
              <a:rPr lang="zh-TW" altLang="en-US" sz="16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供需甄選</a:t>
            </a:r>
            <a:endParaRPr lang="en-US" altLang="zh-TW" sz="1600" b="1" dirty="0" smtClean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  <a:p>
            <a:pPr marL="471488" indent="-407194" algn="ctr">
              <a:spcBef>
                <a:spcPts val="225"/>
              </a:spcBef>
            </a:pPr>
            <a:r>
              <a:rPr lang="zh-TW" altLang="en-US" sz="1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甄選 </a:t>
            </a:r>
            <a:r>
              <a:rPr lang="en-US" altLang="zh-TW" sz="1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:</a:t>
            </a:r>
            <a:r>
              <a:rPr lang="zh-TW" altLang="en-US" sz="1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  </a:t>
            </a:r>
            <a:r>
              <a:rPr lang="zh-TW" altLang="en-US" sz="16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產研需求、學校</a:t>
            </a:r>
            <a:r>
              <a:rPr lang="zh-TW" altLang="en-US" sz="1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推薦</a:t>
            </a:r>
          </a:p>
        </p:txBody>
      </p:sp>
      <p:sp>
        <p:nvSpPr>
          <p:cNvPr id="48" name="＞形箭號 47"/>
          <p:cNvSpPr/>
          <p:nvPr/>
        </p:nvSpPr>
        <p:spPr>
          <a:xfrm>
            <a:off x="2900765" y="1412777"/>
            <a:ext cx="3280148" cy="555900"/>
          </a:xfrm>
          <a:prstGeom prst="chevron">
            <a:avLst>
              <a:gd name="adj" fmla="val 0"/>
            </a:avLst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471488" indent="-407194" algn="ctr">
              <a:spcBef>
                <a:spcPts val="225"/>
              </a:spcBef>
            </a:pPr>
            <a:r>
              <a:rPr lang="zh-TW" altLang="en-US" sz="16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階段</a:t>
            </a:r>
            <a:r>
              <a:rPr lang="en-US" altLang="zh-TW" sz="16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 II : </a:t>
            </a:r>
            <a:r>
              <a:rPr lang="zh-TW" altLang="en-US" sz="16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專題製作</a:t>
            </a:r>
            <a:endParaRPr lang="en-US" altLang="zh-TW" sz="1600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  <a:p>
            <a:pPr marL="471488" indent="-407194" algn="ctr">
              <a:spcBef>
                <a:spcPts val="225"/>
              </a:spcBef>
            </a:pPr>
            <a:r>
              <a:rPr lang="zh-TW" altLang="en-US" sz="1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培育</a:t>
            </a:r>
            <a:r>
              <a:rPr lang="en-US" altLang="zh-TW" sz="1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:</a:t>
            </a:r>
            <a:r>
              <a:rPr lang="zh-TW" altLang="en-US" sz="1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 </a:t>
            </a:r>
            <a:r>
              <a:rPr lang="en-US" altLang="zh-TW" sz="1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6 </a:t>
            </a:r>
            <a:r>
              <a:rPr lang="zh-TW" altLang="en-US" sz="1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個月實務專題培育</a:t>
            </a:r>
          </a:p>
        </p:txBody>
      </p:sp>
      <p:sp>
        <p:nvSpPr>
          <p:cNvPr id="49" name="＞形箭號 48"/>
          <p:cNvSpPr/>
          <p:nvPr/>
        </p:nvSpPr>
        <p:spPr>
          <a:xfrm>
            <a:off x="6180913" y="1412776"/>
            <a:ext cx="2702392" cy="564081"/>
          </a:xfrm>
          <a:prstGeom prst="chevron">
            <a:avLst>
              <a:gd name="adj" fmla="val 0"/>
            </a:avLst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471488" indent="-407194" algn="ctr">
              <a:spcBef>
                <a:spcPts val="225"/>
              </a:spcBef>
            </a:pPr>
            <a:r>
              <a:rPr lang="zh-TW" altLang="en-US" sz="16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階段</a:t>
            </a:r>
            <a:r>
              <a:rPr lang="en-US" altLang="zh-TW" sz="16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 III : </a:t>
            </a:r>
            <a:r>
              <a:rPr lang="zh-TW" altLang="en-US" sz="16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成果展示</a:t>
            </a:r>
            <a:endParaRPr lang="en-US" altLang="zh-TW" sz="1600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  <a:p>
            <a:pPr marL="471488" indent="-407194" algn="ctr">
              <a:spcBef>
                <a:spcPts val="225"/>
              </a:spcBef>
            </a:pPr>
            <a:r>
              <a:rPr lang="zh-TW" altLang="en-US" sz="1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媒合 </a:t>
            </a:r>
            <a:r>
              <a:rPr lang="en-US" altLang="zh-TW" sz="16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: </a:t>
            </a:r>
            <a:r>
              <a:rPr lang="zh-TW" altLang="en-US" sz="16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成果發表、適性媒合</a:t>
            </a:r>
            <a:endParaRPr lang="zh-TW" altLang="en-US" sz="16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365891" y="4270133"/>
            <a:ext cx="1443308" cy="276999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zh-TW" altLang="en-US" sz="1200" b="1" spc="-75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鏈結</a:t>
            </a:r>
            <a:r>
              <a:rPr lang="en-US" altLang="zh-TW" sz="1200" b="1" spc="-75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145</a:t>
            </a:r>
            <a:r>
              <a:rPr lang="zh-TW" altLang="en-US" sz="1200" b="1" spc="-75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所大</a:t>
            </a:r>
            <a:r>
              <a:rPr lang="zh-TW" altLang="en-US" sz="1200" b="1" spc="-75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學校院</a:t>
            </a:r>
            <a:endParaRPr lang="en-US" altLang="zh-TW" sz="1200" b="1" spc="-75" dirty="0">
              <a:latin typeface="微軟正黑體" panose="020B0604030504040204" pitchFamily="34" charset="-120"/>
              <a:ea typeface="微軟正黑體" panose="020B0604030504040204" pitchFamily="34" charset="-120"/>
              <a:cs typeface="Microsoft YaHei" charset="0"/>
            </a:endParaRPr>
          </a:p>
        </p:txBody>
      </p:sp>
      <p:sp>
        <p:nvSpPr>
          <p:cNvPr id="54" name="＞形箭號 53"/>
          <p:cNvSpPr/>
          <p:nvPr/>
        </p:nvSpPr>
        <p:spPr bwMode="auto">
          <a:xfrm>
            <a:off x="198310" y="2896134"/>
            <a:ext cx="1521782" cy="536220"/>
          </a:xfrm>
          <a:prstGeom prst="chevron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學校</a:t>
            </a:r>
            <a:endParaRPr lang="en-US" altLang="zh-TW" sz="14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1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推薦學生</a:t>
            </a:r>
            <a:endParaRPr lang="zh-TW" altLang="en-US" sz="14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7031156" y="3717031"/>
            <a:ext cx="2005340" cy="1257847"/>
          </a:xfrm>
          <a:prstGeom prst="rect">
            <a:avLst/>
          </a:prstGeom>
          <a:solidFill>
            <a:schemeClr val="bg1">
              <a:alpha val="17000"/>
            </a:schemeClr>
          </a:solidFill>
          <a:ln w="6350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7130827" y="3808916"/>
            <a:ext cx="1814934" cy="28255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大學校院認列學分</a:t>
            </a:r>
          </a:p>
        </p:txBody>
      </p:sp>
      <p:cxnSp>
        <p:nvCxnSpPr>
          <p:cNvPr id="79" name="直線單箭頭接點 78"/>
          <p:cNvCxnSpPr/>
          <p:nvPr/>
        </p:nvCxnSpPr>
        <p:spPr>
          <a:xfrm flipH="1">
            <a:off x="1017304" y="3316046"/>
            <a:ext cx="405" cy="3353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直線單箭頭接點 115"/>
          <p:cNvCxnSpPr/>
          <p:nvPr/>
        </p:nvCxnSpPr>
        <p:spPr>
          <a:xfrm flipH="1">
            <a:off x="8171995" y="3309646"/>
            <a:ext cx="405" cy="3353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矩形 123"/>
          <p:cNvSpPr/>
          <p:nvPr/>
        </p:nvSpPr>
        <p:spPr>
          <a:xfrm>
            <a:off x="7130827" y="4664169"/>
            <a:ext cx="1814934" cy="27699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協助人才投入</a:t>
            </a:r>
            <a:r>
              <a:rPr lang="en-US" altLang="zh-TW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5+2</a:t>
            </a:r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產業</a:t>
            </a:r>
            <a:endParaRPr lang="zh-TW" altLang="en-US" sz="1200" b="1" dirty="0">
              <a:latin typeface="微軟正黑體" panose="020B0604030504040204" pitchFamily="34" charset="-120"/>
              <a:ea typeface="微軟正黑體" panose="020B0604030504040204" pitchFamily="34" charset="-120"/>
              <a:cs typeface="Microsoft YaHei" charset="0"/>
            </a:endParaRPr>
          </a:p>
        </p:txBody>
      </p:sp>
      <p:sp>
        <p:nvSpPr>
          <p:cNvPr id="71" name="圓角矩形 70"/>
          <p:cNvSpPr/>
          <p:nvPr/>
        </p:nvSpPr>
        <p:spPr bwMode="auto">
          <a:xfrm>
            <a:off x="2544559" y="2204864"/>
            <a:ext cx="3904648" cy="34345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41791" tIns="20896" rIns="41791" bIns="20896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專題實務導向、線上線下培育模式</a:t>
            </a:r>
            <a:endParaRPr lang="zh-TW" altLang="en-US" sz="1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3" name="圖片 7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1897" y="5037371"/>
            <a:ext cx="569585" cy="479861"/>
          </a:xfrm>
          <a:prstGeom prst="rect">
            <a:avLst/>
          </a:prstGeom>
        </p:spPr>
      </p:pic>
      <p:sp>
        <p:nvSpPr>
          <p:cNvPr id="15" name="文字方塊 14"/>
          <p:cNvSpPr txBox="1"/>
          <p:nvPr/>
        </p:nvSpPr>
        <p:spPr>
          <a:xfrm>
            <a:off x="1469114" y="5096217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學界</a:t>
            </a:r>
          </a:p>
        </p:txBody>
      </p:sp>
      <p:sp>
        <p:nvSpPr>
          <p:cNvPr id="89" name="文字方塊 88"/>
          <p:cNvSpPr txBox="1"/>
          <p:nvPr/>
        </p:nvSpPr>
        <p:spPr>
          <a:xfrm>
            <a:off x="7247909" y="4952201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產業</a:t>
            </a:r>
          </a:p>
        </p:txBody>
      </p:sp>
      <p:grpSp>
        <p:nvGrpSpPr>
          <p:cNvPr id="17" name="群組 16"/>
          <p:cNvGrpSpPr/>
          <p:nvPr/>
        </p:nvGrpSpPr>
        <p:grpSpPr>
          <a:xfrm>
            <a:off x="4698363" y="4008447"/>
            <a:ext cx="1846145" cy="1018576"/>
            <a:chOff x="5944931" y="4576104"/>
            <a:chExt cx="2582463" cy="1444156"/>
          </a:xfrm>
        </p:grpSpPr>
        <p:sp>
          <p:nvSpPr>
            <p:cNvPr id="60" name="矩形 59"/>
            <p:cNvSpPr/>
            <p:nvPr/>
          </p:nvSpPr>
          <p:spPr>
            <a:xfrm>
              <a:off x="5944931" y="4576104"/>
              <a:ext cx="2582463" cy="1444156"/>
            </a:xfrm>
            <a:prstGeom prst="rect">
              <a:avLst/>
            </a:prstGeom>
            <a:solidFill>
              <a:schemeClr val="bg1">
                <a:alpha val="17000"/>
              </a:schemeClr>
            </a:solidFill>
            <a:ln w="6350">
              <a:solidFill>
                <a:schemeClr val="accent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b="1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1" name="矩形 60"/>
            <p:cNvSpPr/>
            <p:nvPr/>
          </p:nvSpPr>
          <p:spPr>
            <a:xfrm>
              <a:off x="6083174" y="5188181"/>
              <a:ext cx="2282227" cy="392734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12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Microsoft YaHei" charset="0"/>
                </a:rPr>
                <a:t>業師指導實務專題</a:t>
              </a:r>
            </a:p>
          </p:txBody>
        </p:sp>
        <p:sp>
          <p:nvSpPr>
            <p:cNvPr id="153" name="矩形 152"/>
            <p:cNvSpPr/>
            <p:nvPr/>
          </p:nvSpPr>
          <p:spPr>
            <a:xfrm>
              <a:off x="6091875" y="5610371"/>
              <a:ext cx="2274287" cy="392734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12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Microsoft YaHei" charset="0"/>
                </a:rPr>
                <a:t>提供研習生實習津貼　</a:t>
              </a:r>
            </a:p>
          </p:txBody>
        </p:sp>
      </p:grpSp>
      <p:sp>
        <p:nvSpPr>
          <p:cNvPr id="155" name="矩形 154"/>
          <p:cNvSpPr/>
          <p:nvPr/>
        </p:nvSpPr>
        <p:spPr>
          <a:xfrm>
            <a:off x="4803357" y="4125740"/>
            <a:ext cx="1623509" cy="27699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indent="-407194" algn="ctr">
              <a:spcBef>
                <a:spcPts val="225"/>
              </a:spcBef>
            </a:pPr>
            <a:r>
              <a:rPr lang="zh-TW" altLang="en-US" sz="12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法人及企業參與 </a:t>
            </a:r>
            <a:endParaRPr lang="zh-TW" altLang="en-US" sz="1200" b="1" dirty="0">
              <a:latin typeface="微軟正黑體" panose="020B0604030504040204" pitchFamily="34" charset="-120"/>
              <a:ea typeface="微軟正黑體" panose="020B0604030504040204" pitchFamily="34" charset="-120"/>
              <a:cs typeface="Microsoft YaHei" charset="0"/>
            </a:endParaRPr>
          </a:p>
        </p:txBody>
      </p:sp>
      <p:grpSp>
        <p:nvGrpSpPr>
          <p:cNvPr id="156" name="群組 155"/>
          <p:cNvGrpSpPr/>
          <p:nvPr/>
        </p:nvGrpSpPr>
        <p:grpSpPr>
          <a:xfrm>
            <a:off x="2183901" y="3940066"/>
            <a:ext cx="1890677" cy="1076029"/>
            <a:chOff x="4400129" y="4616166"/>
            <a:chExt cx="2582463" cy="1482470"/>
          </a:xfrm>
        </p:grpSpPr>
        <p:sp>
          <p:nvSpPr>
            <p:cNvPr id="157" name="矩形 156"/>
            <p:cNvSpPr/>
            <p:nvPr/>
          </p:nvSpPr>
          <p:spPr>
            <a:xfrm>
              <a:off x="4400129" y="4616166"/>
              <a:ext cx="2582463" cy="1444156"/>
            </a:xfrm>
            <a:prstGeom prst="rect">
              <a:avLst/>
            </a:prstGeom>
            <a:solidFill>
              <a:schemeClr val="bg1">
                <a:alpha val="17000"/>
              </a:schemeClr>
            </a:solidFill>
            <a:ln w="6350">
              <a:solidFill>
                <a:schemeClr val="accent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b="1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8" name="矩形 157"/>
            <p:cNvSpPr/>
            <p:nvPr/>
          </p:nvSpPr>
          <p:spPr>
            <a:xfrm>
              <a:off x="4448234" y="4867111"/>
              <a:ext cx="2282227" cy="381628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12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Microsoft YaHei" charset="0"/>
                </a:rPr>
                <a:t>鏈結國際課程資源</a:t>
              </a:r>
            </a:p>
          </p:txBody>
        </p:sp>
        <p:sp>
          <p:nvSpPr>
            <p:cNvPr id="159" name="矩形 158"/>
            <p:cNvSpPr/>
            <p:nvPr/>
          </p:nvSpPr>
          <p:spPr>
            <a:xfrm>
              <a:off x="4452204" y="5282260"/>
              <a:ext cx="2274287" cy="381628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12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Microsoft YaHei" charset="0"/>
                </a:rPr>
                <a:t>線上線下混成教學　</a:t>
              </a:r>
            </a:p>
          </p:txBody>
        </p:sp>
        <p:sp>
          <p:nvSpPr>
            <p:cNvPr id="160" name="矩形 159"/>
            <p:cNvSpPr/>
            <p:nvPr/>
          </p:nvSpPr>
          <p:spPr>
            <a:xfrm>
              <a:off x="4480415" y="5717008"/>
              <a:ext cx="2352859" cy="381628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12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Microsoft YaHei" charset="0"/>
                </a:rPr>
                <a:t>發展數位經濟相關學程</a:t>
              </a:r>
            </a:p>
          </p:txBody>
        </p:sp>
      </p:grpSp>
      <p:sp>
        <p:nvSpPr>
          <p:cNvPr id="19" name="矩形 18"/>
          <p:cNvSpPr/>
          <p:nvPr/>
        </p:nvSpPr>
        <p:spPr>
          <a:xfrm>
            <a:off x="5012500" y="3709001"/>
            <a:ext cx="1269252" cy="361143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實務</a:t>
            </a:r>
            <a:r>
              <a:rPr lang="zh-TW" altLang="en-US" sz="1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專題培訓</a:t>
            </a:r>
            <a:endParaRPr lang="zh-TW" altLang="en-US" sz="1400" b="1" dirty="0"/>
          </a:p>
        </p:txBody>
      </p:sp>
      <p:sp>
        <p:nvSpPr>
          <p:cNvPr id="163" name="矩形 162"/>
          <p:cNvSpPr/>
          <p:nvPr/>
        </p:nvSpPr>
        <p:spPr>
          <a:xfrm>
            <a:off x="2495575" y="3714421"/>
            <a:ext cx="1327266" cy="33974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網路學院課程</a:t>
            </a:r>
            <a:endParaRPr lang="zh-TW" altLang="en-US" sz="1400" b="1" dirty="0"/>
          </a:p>
        </p:txBody>
      </p:sp>
      <p:sp>
        <p:nvSpPr>
          <p:cNvPr id="20" name="十字形 19"/>
          <p:cNvSpPr/>
          <p:nvPr/>
        </p:nvSpPr>
        <p:spPr>
          <a:xfrm>
            <a:off x="4050389" y="4213686"/>
            <a:ext cx="536192" cy="452946"/>
          </a:xfrm>
          <a:prstGeom prst="plus">
            <a:avLst>
              <a:gd name="adj" fmla="val 34463"/>
            </a:avLst>
          </a:prstGeom>
          <a:solidFill>
            <a:srgbClr val="FAAF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200" b="1"/>
          </a:p>
        </p:txBody>
      </p:sp>
      <p:sp>
        <p:nvSpPr>
          <p:cNvPr id="21" name="橢圓 20"/>
          <p:cNvSpPr/>
          <p:nvPr/>
        </p:nvSpPr>
        <p:spPr>
          <a:xfrm>
            <a:off x="271463" y="2798236"/>
            <a:ext cx="307181" cy="307181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１</a:t>
            </a:r>
          </a:p>
        </p:txBody>
      </p:sp>
      <p:sp>
        <p:nvSpPr>
          <p:cNvPr id="164" name="橢圓 163"/>
          <p:cNvSpPr/>
          <p:nvPr/>
        </p:nvSpPr>
        <p:spPr>
          <a:xfrm>
            <a:off x="1606685" y="2790321"/>
            <a:ext cx="307181" cy="307181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２</a:t>
            </a:r>
          </a:p>
        </p:txBody>
      </p:sp>
      <p:sp>
        <p:nvSpPr>
          <p:cNvPr id="165" name="橢圓 164"/>
          <p:cNvSpPr/>
          <p:nvPr/>
        </p:nvSpPr>
        <p:spPr>
          <a:xfrm>
            <a:off x="2777423" y="2758292"/>
            <a:ext cx="307181" cy="307181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３</a:t>
            </a:r>
          </a:p>
        </p:txBody>
      </p:sp>
      <p:sp>
        <p:nvSpPr>
          <p:cNvPr id="166" name="橢圓 165"/>
          <p:cNvSpPr/>
          <p:nvPr/>
        </p:nvSpPr>
        <p:spPr>
          <a:xfrm>
            <a:off x="3880730" y="2754493"/>
            <a:ext cx="307181" cy="307181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４</a:t>
            </a:r>
          </a:p>
        </p:txBody>
      </p:sp>
      <p:sp>
        <p:nvSpPr>
          <p:cNvPr id="167" name="橢圓 166"/>
          <p:cNvSpPr/>
          <p:nvPr/>
        </p:nvSpPr>
        <p:spPr>
          <a:xfrm>
            <a:off x="4956337" y="2747652"/>
            <a:ext cx="307181" cy="307181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５</a:t>
            </a:r>
          </a:p>
        </p:txBody>
      </p:sp>
      <p:sp>
        <p:nvSpPr>
          <p:cNvPr id="168" name="橢圓 167"/>
          <p:cNvSpPr/>
          <p:nvPr/>
        </p:nvSpPr>
        <p:spPr>
          <a:xfrm>
            <a:off x="6102990" y="2763325"/>
            <a:ext cx="307181" cy="307181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６</a:t>
            </a:r>
          </a:p>
        </p:txBody>
      </p:sp>
      <p:sp>
        <p:nvSpPr>
          <p:cNvPr id="169" name="橢圓 168"/>
          <p:cNvSpPr/>
          <p:nvPr/>
        </p:nvSpPr>
        <p:spPr>
          <a:xfrm>
            <a:off x="7649933" y="2754492"/>
            <a:ext cx="307181" cy="307181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７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0" name="矩形 89"/>
          <p:cNvSpPr/>
          <p:nvPr/>
        </p:nvSpPr>
        <p:spPr>
          <a:xfrm>
            <a:off x="358843" y="5714092"/>
            <a:ext cx="14014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大學校院開放計畫申請</a:t>
            </a:r>
          </a:p>
        </p:txBody>
      </p:sp>
      <p:sp>
        <p:nvSpPr>
          <p:cNvPr id="91" name="矩形 90"/>
          <p:cNvSpPr/>
          <p:nvPr/>
        </p:nvSpPr>
        <p:spPr>
          <a:xfrm>
            <a:off x="3466055" y="5735326"/>
            <a:ext cx="15134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7~8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完成分區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分類必修</a:t>
            </a:r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課程</a:t>
            </a:r>
            <a:endParaRPr lang="zh-TW" altLang="en-US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2" name="矩形 91"/>
          <p:cNvSpPr/>
          <p:nvPr/>
        </p:nvSpPr>
        <p:spPr>
          <a:xfrm>
            <a:off x="5093908" y="5733256"/>
            <a:ext cx="18939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7~12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專題實</a:t>
            </a:r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作、混成學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習</a:t>
            </a:r>
          </a:p>
        </p:txBody>
      </p:sp>
      <p:sp>
        <p:nvSpPr>
          <p:cNvPr id="93" name="矩形 92"/>
          <p:cNvSpPr/>
          <p:nvPr/>
        </p:nvSpPr>
        <p:spPr>
          <a:xfrm>
            <a:off x="6940071" y="5714092"/>
            <a:ext cx="19710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109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邀集結訓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研習生，</a:t>
            </a:r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進行就業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媒合</a:t>
            </a:r>
          </a:p>
        </p:txBody>
      </p:sp>
      <p:sp>
        <p:nvSpPr>
          <p:cNvPr id="64" name="矩形 63"/>
          <p:cNvSpPr/>
          <p:nvPr/>
        </p:nvSpPr>
        <p:spPr>
          <a:xfrm>
            <a:off x="360544" y="4603535"/>
            <a:ext cx="1484279" cy="276999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zh-TW" altLang="en-US" sz="1200" b="1" spc="-75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認列學分之學校優先</a:t>
            </a:r>
            <a:endParaRPr lang="en-US" altLang="zh-TW" sz="1200" b="1" spc="-75" dirty="0">
              <a:latin typeface="微軟正黑體" panose="020B0604030504040204" pitchFamily="34" charset="-120"/>
              <a:ea typeface="微軟正黑體" panose="020B0604030504040204" pitchFamily="34" charset="-120"/>
              <a:cs typeface="Microsoft YaHei" charset="0"/>
            </a:endParaRPr>
          </a:p>
        </p:txBody>
      </p:sp>
      <p:pic>
        <p:nvPicPr>
          <p:cNvPr id="72" name="圖片 7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218" y="5172093"/>
            <a:ext cx="580618" cy="489155"/>
          </a:xfrm>
          <a:prstGeom prst="rect">
            <a:avLst/>
          </a:prstGeom>
        </p:spPr>
      </p:pic>
      <p:sp>
        <p:nvSpPr>
          <p:cNvPr id="68" name="文字方塊 67"/>
          <p:cNvSpPr txBox="1"/>
          <p:nvPr/>
        </p:nvSpPr>
        <p:spPr>
          <a:xfrm>
            <a:off x="783140" y="128667"/>
            <a:ext cx="75875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>計畫執行流程</a:t>
            </a:r>
            <a:endParaRPr lang="zh-TW" altLang="en-US" sz="36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  <p:sp>
        <p:nvSpPr>
          <p:cNvPr id="77" name="矩形 76"/>
          <p:cNvSpPr/>
          <p:nvPr/>
        </p:nvSpPr>
        <p:spPr>
          <a:xfrm>
            <a:off x="7140349" y="4149080"/>
            <a:ext cx="1801938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zh-TW" altLang="en-US" sz="1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邀集結訓</a:t>
            </a:r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研習生，</a:t>
            </a:r>
            <a:r>
              <a:rPr lang="zh-TW" altLang="en-US" sz="1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進行就業</a:t>
            </a:r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媒合</a:t>
            </a:r>
            <a:endParaRPr lang="zh-TW" altLang="en-US" sz="1200" b="1" dirty="0">
              <a:latin typeface="微軟正黑體" panose="020B0604030504040204" pitchFamily="34" charset="-120"/>
              <a:ea typeface="微軟正黑體" panose="020B0604030504040204" pitchFamily="34" charset="-120"/>
              <a:cs typeface="Microsoft YaHei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892526" y="5713385"/>
            <a:ext cx="12781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學生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面試甄選活動</a:t>
            </a:r>
          </a:p>
        </p:txBody>
      </p:sp>
    </p:spTree>
    <p:extLst>
      <p:ext uri="{BB962C8B-B14F-4D97-AF65-F5344CB8AC3E}">
        <p14:creationId xmlns:p14="http://schemas.microsoft.com/office/powerpoint/2010/main" val="504208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6"/>
          <p:cNvSpPr>
            <a:spLocks noChangeArrowheads="1"/>
          </p:cNvSpPr>
          <p:nvPr/>
        </p:nvSpPr>
        <p:spPr bwMode="auto">
          <a:xfrm>
            <a:off x="1340630" y="988044"/>
            <a:ext cx="6696744" cy="1084912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57175" indent="-257175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已完成培訓</a:t>
            </a:r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698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位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跨域數位人才</a:t>
            </a:r>
            <a:r>
              <a:rPr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，來自</a:t>
            </a:r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74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所</a:t>
            </a:r>
            <a:r>
              <a:rPr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不同學校。</a:t>
            </a:r>
            <a:endParaRPr lang="en-US" altLang="zh-TW" sz="1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57175" indent="-257175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涵蓋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跨科系人才，共計</a:t>
            </a:r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個學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類、數十種科系</a:t>
            </a:r>
            <a:r>
              <a:rPr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學生報名參加。</a:t>
            </a:r>
            <a:endParaRPr lang="en-US" altLang="zh-TW" sz="1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57175" indent="-257175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18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家</a:t>
            </a:r>
            <a:r>
              <a:rPr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法人、</a:t>
            </a:r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142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家</a:t>
            </a:r>
            <a:r>
              <a:rPr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企業合作，累計產出</a:t>
            </a:r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309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</a:t>
            </a:r>
            <a:r>
              <a:rPr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實務專題。</a:t>
            </a:r>
            <a:endParaRPr lang="en-US" altLang="zh-TW" sz="1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標題 1"/>
          <p:cNvSpPr txBox="1">
            <a:spLocks/>
          </p:cNvSpPr>
          <p:nvPr/>
        </p:nvSpPr>
        <p:spPr bwMode="auto">
          <a:xfrm>
            <a:off x="971600" y="179456"/>
            <a:ext cx="7890624" cy="709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108000" numCol="1" rtlCol="0" anchor="ctr" anchorCtr="0" compatLnSpc="1">
            <a:prstTxWarp prst="textNoShape">
              <a:avLst/>
            </a:prstTxWarp>
            <a:spAutoFit/>
          </a:bodyPr>
          <a:lstStyle>
            <a:lvl1pPr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defRPr>
            </a:lvl2pPr>
            <a:lvl3pPr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defRPr>
            </a:lvl3pPr>
            <a:lvl4pPr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defRPr>
            </a:lvl4pPr>
            <a:lvl5pPr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defRPr>
            </a:lvl5pPr>
            <a:lvl6pPr marL="457200" algn="ctr" defTabSz="762000" rtl="0" fontAlgn="base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defRPr>
            </a:lvl6pPr>
            <a:lvl7pPr marL="914400" algn="ctr" defTabSz="762000" rtl="0" fontAlgn="base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defRPr>
            </a:lvl7pPr>
            <a:lvl8pPr marL="1371600" algn="ctr" defTabSz="762000" rtl="0" fontAlgn="base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defRPr>
            </a:lvl8pPr>
            <a:lvl9pPr marL="1828800" algn="ctr" defTabSz="762000" rtl="0" fontAlgn="base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defRPr>
            </a:lvl9pPr>
          </a:lstStyle>
          <a:p>
            <a:r>
              <a:rPr lang="zh-TW" altLang="en-US" sz="3600" dirty="0" smtClean="0">
                <a:solidFill>
                  <a:schemeClr val="accent3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跨科系學</a:t>
            </a:r>
            <a:r>
              <a:rPr lang="zh-TW" altLang="en-US" sz="3600" dirty="0">
                <a:solidFill>
                  <a:schemeClr val="accent3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生</a:t>
            </a:r>
            <a:r>
              <a:rPr lang="zh-TW" altLang="en-US" sz="3600" dirty="0" smtClean="0">
                <a:solidFill>
                  <a:schemeClr val="accent3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，參與數位領域實務專題</a:t>
            </a:r>
            <a:endParaRPr lang="zh-TW" altLang="en-US" sz="3600" dirty="0">
              <a:solidFill>
                <a:schemeClr val="accent3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-211538" y="5719844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600"/>
              </a:spcAft>
            </a:pP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學生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科系領域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分布</a:t>
            </a:r>
            <a:endParaRPr lang="en-US" altLang="zh-TW" sz="1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5919114" y="2276872"/>
            <a:ext cx="27494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106-</a:t>
            </a:r>
            <a:r>
              <a:rPr lang="en-US" altLang="zh-TW" sz="20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107</a:t>
            </a:r>
            <a:r>
              <a:rPr lang="zh-TW" altLang="en-US" sz="20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endParaRPr lang="en-US" altLang="zh-TW" sz="2000" b="1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0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五大數位領域專題比例</a:t>
            </a:r>
            <a:endParaRPr lang="zh-TW" altLang="en-US" sz="20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9" name="圖表 8"/>
          <p:cNvGraphicFramePr/>
          <p:nvPr>
            <p:extLst>
              <p:ext uri="{D42A27DB-BD31-4B8C-83A1-F6EECF244321}">
                <p14:modId xmlns:p14="http://schemas.microsoft.com/office/powerpoint/2010/main" val="3434209880"/>
              </p:ext>
            </p:extLst>
          </p:nvPr>
        </p:nvGraphicFramePr>
        <p:xfrm>
          <a:off x="4103947" y="2630815"/>
          <a:ext cx="6379803" cy="43651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圖表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5604870"/>
              </p:ext>
            </p:extLst>
          </p:nvPr>
        </p:nvGraphicFramePr>
        <p:xfrm>
          <a:off x="305002" y="2172004"/>
          <a:ext cx="4608512" cy="3481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7243317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kern="1200" dirty="0" smtClean="0">
                <a:solidFill>
                  <a:schemeClr val="accent3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108</a:t>
            </a:r>
            <a:r>
              <a:rPr lang="zh-TW" altLang="en-US" sz="3600" kern="1200" dirty="0" smtClean="0">
                <a:solidFill>
                  <a:schemeClr val="accent3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計畫</a:t>
            </a:r>
            <a:r>
              <a:rPr lang="zh-TW" altLang="en-US" sz="3600" kern="1200" dirty="0">
                <a:solidFill>
                  <a:schemeClr val="accent3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時程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8763" y="1124744"/>
            <a:ext cx="8626474" cy="1440160"/>
          </a:xfrm>
        </p:spPr>
        <p:txBody>
          <a:bodyPr/>
          <a:lstStyle/>
          <a:p>
            <a:pPr algn="just"/>
            <a:r>
              <a:rPr lang="zh-TW" altLang="en-US" sz="2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總 計 畫 推 動</a:t>
            </a:r>
            <a:r>
              <a:rPr lang="zh-TW" altLang="en-US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期程：自</a:t>
            </a:r>
            <a:r>
              <a:rPr lang="en-US" altLang="zh-TW" sz="2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108</a:t>
            </a:r>
            <a:r>
              <a:rPr lang="zh-TW" altLang="en-US" sz="2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01</a:t>
            </a:r>
            <a:r>
              <a:rPr lang="zh-TW" altLang="en-US" sz="2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01</a:t>
            </a:r>
            <a:r>
              <a:rPr lang="zh-TW" altLang="en-US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日至</a:t>
            </a:r>
            <a:r>
              <a:rPr lang="en-US" altLang="zh-TW" sz="2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108</a:t>
            </a:r>
            <a:r>
              <a:rPr lang="zh-TW" altLang="en-US" sz="2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12</a:t>
            </a:r>
            <a:r>
              <a:rPr lang="zh-TW" altLang="en-US" sz="2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31</a:t>
            </a:r>
            <a:r>
              <a:rPr lang="zh-TW" altLang="en-US" sz="2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日止</a:t>
            </a:r>
            <a:endParaRPr lang="en-US" altLang="zh-TW" sz="24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大學校院報名期程：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108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04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01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日至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108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05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03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日止</a:t>
            </a: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實務專題研習期程</a:t>
            </a:r>
            <a:r>
              <a:rPr lang="zh-TW" altLang="en-US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：自</a:t>
            </a:r>
            <a:r>
              <a:rPr lang="en-US" altLang="zh-TW" sz="2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108</a:t>
            </a:r>
            <a:r>
              <a:rPr lang="zh-TW" altLang="en-US" sz="2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07</a:t>
            </a:r>
            <a:r>
              <a:rPr lang="zh-TW" altLang="en-US" sz="2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01</a:t>
            </a:r>
            <a:r>
              <a:rPr lang="zh-TW" altLang="en-US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日至</a:t>
            </a:r>
            <a:r>
              <a:rPr lang="en-US" altLang="zh-TW" sz="2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108</a:t>
            </a:r>
            <a:r>
              <a:rPr lang="zh-TW" altLang="en-US" sz="2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12</a:t>
            </a:r>
            <a:r>
              <a:rPr lang="zh-TW" altLang="en-US" sz="2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31</a:t>
            </a:r>
            <a:r>
              <a:rPr lang="zh-TW" altLang="en-US" sz="2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日止</a:t>
            </a:r>
            <a:endParaRPr lang="zh-TW" altLang="en-US" sz="24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102" name="直線單箭頭接點 101"/>
          <p:cNvCxnSpPr/>
          <p:nvPr/>
        </p:nvCxnSpPr>
        <p:spPr bwMode="auto">
          <a:xfrm>
            <a:off x="168054" y="2697241"/>
            <a:ext cx="88560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148" name="橢圓 147"/>
          <p:cNvSpPr/>
          <p:nvPr/>
        </p:nvSpPr>
        <p:spPr bwMode="auto">
          <a:xfrm>
            <a:off x="4704891" y="2647425"/>
            <a:ext cx="126207" cy="126207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華康隸書體" pitchFamily="49" charset="-120"/>
            </a:endParaRPr>
          </a:p>
        </p:txBody>
      </p:sp>
      <p:sp>
        <p:nvSpPr>
          <p:cNvPr id="149" name="橢圓 148"/>
          <p:cNvSpPr/>
          <p:nvPr/>
        </p:nvSpPr>
        <p:spPr bwMode="auto">
          <a:xfrm>
            <a:off x="4154520" y="2647425"/>
            <a:ext cx="126207" cy="126207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華康隸書體" pitchFamily="49" charset="-120"/>
            </a:endParaRPr>
          </a:p>
        </p:txBody>
      </p:sp>
      <p:sp>
        <p:nvSpPr>
          <p:cNvPr id="150" name="橢圓 149"/>
          <p:cNvSpPr/>
          <p:nvPr/>
        </p:nvSpPr>
        <p:spPr bwMode="auto">
          <a:xfrm>
            <a:off x="3604149" y="2647425"/>
            <a:ext cx="126207" cy="126207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華康隸書體" pitchFamily="49" charset="-120"/>
            </a:endParaRPr>
          </a:p>
        </p:txBody>
      </p:sp>
      <p:sp>
        <p:nvSpPr>
          <p:cNvPr id="151" name="橢圓 150"/>
          <p:cNvSpPr/>
          <p:nvPr/>
        </p:nvSpPr>
        <p:spPr bwMode="auto">
          <a:xfrm>
            <a:off x="3053778" y="2647425"/>
            <a:ext cx="126207" cy="126207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華康隸書體" pitchFamily="49" charset="-120"/>
            </a:endParaRPr>
          </a:p>
        </p:txBody>
      </p:sp>
      <p:sp>
        <p:nvSpPr>
          <p:cNvPr id="153" name="橢圓 152"/>
          <p:cNvSpPr/>
          <p:nvPr/>
        </p:nvSpPr>
        <p:spPr bwMode="auto">
          <a:xfrm>
            <a:off x="2503407" y="2647425"/>
            <a:ext cx="126207" cy="126207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華康隸書體" pitchFamily="49" charset="-120"/>
            </a:endParaRPr>
          </a:p>
        </p:txBody>
      </p:sp>
      <p:sp>
        <p:nvSpPr>
          <p:cNvPr id="154" name="橢圓 153"/>
          <p:cNvSpPr/>
          <p:nvPr/>
        </p:nvSpPr>
        <p:spPr bwMode="auto">
          <a:xfrm>
            <a:off x="1953036" y="2647425"/>
            <a:ext cx="126207" cy="126207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華康隸書體" pitchFamily="49" charset="-120"/>
            </a:endParaRPr>
          </a:p>
        </p:txBody>
      </p:sp>
      <p:sp>
        <p:nvSpPr>
          <p:cNvPr id="155" name="橢圓 154"/>
          <p:cNvSpPr/>
          <p:nvPr/>
        </p:nvSpPr>
        <p:spPr bwMode="auto">
          <a:xfrm>
            <a:off x="1402665" y="2647425"/>
            <a:ext cx="126207" cy="126207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華康隸書體" pitchFamily="49" charset="-120"/>
            </a:endParaRPr>
          </a:p>
        </p:txBody>
      </p:sp>
      <p:sp>
        <p:nvSpPr>
          <p:cNvPr id="156" name="橢圓 155"/>
          <p:cNvSpPr/>
          <p:nvPr/>
        </p:nvSpPr>
        <p:spPr bwMode="auto">
          <a:xfrm>
            <a:off x="852294" y="2647425"/>
            <a:ext cx="126207" cy="126207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華康隸書體" pitchFamily="49" charset="-120"/>
            </a:endParaRPr>
          </a:p>
        </p:txBody>
      </p:sp>
      <p:sp>
        <p:nvSpPr>
          <p:cNvPr id="157" name="橢圓 156"/>
          <p:cNvSpPr/>
          <p:nvPr/>
        </p:nvSpPr>
        <p:spPr bwMode="auto">
          <a:xfrm>
            <a:off x="301923" y="2647425"/>
            <a:ext cx="126207" cy="126207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華康隸書體" pitchFamily="49" charset="-120"/>
            </a:endParaRPr>
          </a:p>
        </p:txBody>
      </p:sp>
      <p:sp>
        <p:nvSpPr>
          <p:cNvPr id="158" name="橢圓 157"/>
          <p:cNvSpPr/>
          <p:nvPr/>
        </p:nvSpPr>
        <p:spPr bwMode="auto">
          <a:xfrm>
            <a:off x="8090920" y="2647425"/>
            <a:ext cx="126207" cy="126207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華康隸書體" pitchFamily="49" charset="-120"/>
            </a:endParaRPr>
          </a:p>
        </p:txBody>
      </p:sp>
      <p:sp>
        <p:nvSpPr>
          <p:cNvPr id="159" name="橢圓 158"/>
          <p:cNvSpPr/>
          <p:nvPr/>
        </p:nvSpPr>
        <p:spPr bwMode="auto">
          <a:xfrm>
            <a:off x="6878943" y="2647425"/>
            <a:ext cx="126207" cy="126207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華康隸書體" pitchFamily="49" charset="-120"/>
            </a:endParaRPr>
          </a:p>
        </p:txBody>
      </p:sp>
      <p:sp>
        <p:nvSpPr>
          <p:cNvPr id="161" name="橢圓 160"/>
          <p:cNvSpPr/>
          <p:nvPr/>
        </p:nvSpPr>
        <p:spPr bwMode="auto">
          <a:xfrm>
            <a:off x="5805633" y="2647425"/>
            <a:ext cx="126207" cy="126207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華康隸書體" pitchFamily="49" charset="-120"/>
            </a:endParaRPr>
          </a:p>
        </p:txBody>
      </p:sp>
      <p:sp>
        <p:nvSpPr>
          <p:cNvPr id="163" name="橢圓 162"/>
          <p:cNvSpPr/>
          <p:nvPr/>
        </p:nvSpPr>
        <p:spPr bwMode="auto">
          <a:xfrm>
            <a:off x="5255262" y="2647425"/>
            <a:ext cx="126207" cy="126207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華康隸書體" pitchFamily="49" charset="-120"/>
            </a:endParaRPr>
          </a:p>
        </p:txBody>
      </p:sp>
      <p:sp>
        <p:nvSpPr>
          <p:cNvPr id="164" name="橢圓 163"/>
          <p:cNvSpPr/>
          <p:nvPr/>
        </p:nvSpPr>
        <p:spPr bwMode="auto">
          <a:xfrm>
            <a:off x="8557487" y="2647425"/>
            <a:ext cx="126207" cy="126207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華康隸書體" pitchFamily="49" charset="-120"/>
            </a:endParaRPr>
          </a:p>
        </p:txBody>
      </p:sp>
      <p:sp>
        <p:nvSpPr>
          <p:cNvPr id="172" name="橢圓 171"/>
          <p:cNvSpPr/>
          <p:nvPr/>
        </p:nvSpPr>
        <p:spPr bwMode="auto">
          <a:xfrm>
            <a:off x="6319428" y="2647425"/>
            <a:ext cx="126207" cy="126207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華康隸書體" pitchFamily="49" charset="-120"/>
            </a:endParaRPr>
          </a:p>
        </p:txBody>
      </p:sp>
      <p:graphicFrame>
        <p:nvGraphicFramePr>
          <p:cNvPr id="186" name="表格 18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5896400"/>
              </p:ext>
            </p:extLst>
          </p:nvPr>
        </p:nvGraphicFramePr>
        <p:xfrm>
          <a:off x="203265" y="2862954"/>
          <a:ext cx="324961" cy="35571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496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6987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altLang="zh-TW" sz="1400" b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3/5</a:t>
                      </a:r>
                      <a:endParaRPr lang="zh-TW" altLang="en-US" sz="14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80167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zh-TW" altLang="en-US" sz="1400" b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實務研習單位計畫申請截止</a:t>
                      </a:r>
                    </a:p>
                  </a:txBody>
                  <a:tcPr marL="0" marR="0" marT="0" marB="0" vert="eaVert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187" name="表格 186"/>
          <p:cNvGraphicFramePr>
            <a:graphicFrameLocks noGrp="1"/>
          </p:cNvGraphicFramePr>
          <p:nvPr>
            <p:extLst/>
          </p:nvPr>
        </p:nvGraphicFramePr>
        <p:xfrm>
          <a:off x="690196" y="2870348"/>
          <a:ext cx="468000" cy="35809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8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6988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altLang="zh-TW" sz="1400" b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r>
                        <a:rPr lang="zh-TW" altLang="en-US" sz="1400" b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月中</a:t>
                      </a:r>
                      <a:endParaRPr lang="zh-TW" altLang="en-US" sz="14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0400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zh-TW" altLang="en-US" sz="1400" b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實務研習單位遴選及專題員額審查會議</a:t>
                      </a:r>
                    </a:p>
                  </a:txBody>
                  <a:tcPr marL="0" marR="0" marT="0" marB="0" vert="eaVert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188" name="表格 18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4353328"/>
              </p:ext>
            </p:extLst>
          </p:nvPr>
        </p:nvGraphicFramePr>
        <p:xfrm>
          <a:off x="1231768" y="2861955"/>
          <a:ext cx="468000" cy="39038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8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3057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altLang="zh-TW" sz="1400" b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r>
                        <a:rPr lang="zh-TW" altLang="en-US" sz="1400" b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月底</a:t>
                      </a:r>
                      <a:endParaRPr lang="zh-TW" altLang="en-US" sz="14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30773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zh-TW" altLang="en-US" sz="1400" b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公告實務研習單位審查結果</a:t>
                      </a:r>
                    </a:p>
                  </a:txBody>
                  <a:tcPr marL="0" marR="0" marT="0" marB="0" vert="eaVert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189" name="表格 188"/>
          <p:cNvGraphicFramePr>
            <a:graphicFrameLocks noGrp="1"/>
          </p:cNvGraphicFramePr>
          <p:nvPr>
            <p:extLst/>
          </p:nvPr>
        </p:nvGraphicFramePr>
        <p:xfrm>
          <a:off x="1772274" y="2868543"/>
          <a:ext cx="468000" cy="310844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8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6988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altLang="zh-TW" sz="1400" b="1" dirty="0" smtClean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4/1</a:t>
                      </a:r>
                      <a:endParaRPr lang="zh-TW" altLang="en-US" sz="1400" b="1" dirty="0">
                        <a:solidFill>
                          <a:srgbClr val="C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31453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zh-TW" altLang="en-US" sz="1800" b="1" dirty="0" smtClean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大學校院開放計畫申請</a:t>
                      </a:r>
                    </a:p>
                  </a:txBody>
                  <a:tcPr marL="0" marR="0" marT="0" marB="0" vert="eaVert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190" name="表格 189"/>
          <p:cNvGraphicFramePr>
            <a:graphicFrameLocks noGrp="1"/>
          </p:cNvGraphicFramePr>
          <p:nvPr>
            <p:extLst/>
          </p:nvPr>
        </p:nvGraphicFramePr>
        <p:xfrm>
          <a:off x="2326796" y="2866738"/>
          <a:ext cx="468000" cy="310844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8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6988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altLang="zh-TW" sz="1400" b="1" dirty="0" smtClean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4/30</a:t>
                      </a:r>
                      <a:endParaRPr lang="zh-TW" altLang="en-US" sz="1400" b="1" dirty="0">
                        <a:solidFill>
                          <a:srgbClr val="C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31453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zh-TW" altLang="en-US" sz="1400" b="1" dirty="0" smtClean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大學校院學生線上申請截止</a:t>
                      </a:r>
                    </a:p>
                  </a:txBody>
                  <a:tcPr marL="0" marR="0" marT="0" marB="0" vert="eaVert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191" name="表格 190"/>
          <p:cNvGraphicFramePr>
            <a:graphicFrameLocks noGrp="1"/>
          </p:cNvGraphicFramePr>
          <p:nvPr>
            <p:extLst/>
          </p:nvPr>
        </p:nvGraphicFramePr>
        <p:xfrm>
          <a:off x="2882881" y="2871875"/>
          <a:ext cx="468000" cy="310844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8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6988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altLang="zh-TW" sz="1400" b="1" dirty="0" smtClean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5/3</a:t>
                      </a:r>
                      <a:endParaRPr lang="zh-TW" altLang="en-US" sz="1400" b="1" dirty="0">
                        <a:solidFill>
                          <a:srgbClr val="C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31453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zh-TW" altLang="en-US" sz="1800" b="1" dirty="0" smtClean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大學校院計畫申請截止</a:t>
                      </a:r>
                    </a:p>
                  </a:txBody>
                  <a:tcPr marL="0" marR="0" marT="0" marB="0" vert="eaVert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192" name="表格 191"/>
          <p:cNvGraphicFramePr>
            <a:graphicFrameLocks noGrp="1"/>
          </p:cNvGraphicFramePr>
          <p:nvPr>
            <p:extLst/>
          </p:nvPr>
        </p:nvGraphicFramePr>
        <p:xfrm>
          <a:off x="3436870" y="2871875"/>
          <a:ext cx="468000" cy="38329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8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6988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altLang="zh-TW" sz="1400" b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5/17</a:t>
                      </a:r>
                      <a:endParaRPr lang="zh-TW" altLang="en-US" sz="14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5600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zh-TW" altLang="en-US" sz="1400" b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實務研習單位完成面試媒合邀請</a:t>
                      </a:r>
                    </a:p>
                  </a:txBody>
                  <a:tcPr marL="0" marR="0" marT="0" marB="0" vert="eaVert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193" name="表格 19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8199923"/>
              </p:ext>
            </p:extLst>
          </p:nvPr>
        </p:nvGraphicFramePr>
        <p:xfrm>
          <a:off x="3939708" y="2876764"/>
          <a:ext cx="591270" cy="33289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127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6988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altLang="zh-TW" sz="1400" b="1" dirty="0" smtClean="0">
                          <a:solidFill>
                            <a:srgbClr val="008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5/31</a:t>
                      </a:r>
                      <a:r>
                        <a:rPr lang="zh-TW" altLang="en-US" sz="1050" b="1" dirty="0" smtClean="0">
                          <a:solidFill>
                            <a:srgbClr val="008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前</a:t>
                      </a:r>
                      <a:endParaRPr lang="zh-TW" altLang="en-US" sz="1050" b="1" dirty="0">
                        <a:solidFill>
                          <a:srgbClr val="008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5200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zh-TW" altLang="en-US" sz="1400" b="1" dirty="0" smtClean="0">
                          <a:solidFill>
                            <a:srgbClr val="008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完成學生面試甄選活動</a:t>
                      </a:r>
                    </a:p>
                  </a:txBody>
                  <a:tcPr marL="0" marR="0" marT="0" marB="0" vert="eaVert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195" name="表格 194"/>
          <p:cNvGraphicFramePr>
            <a:graphicFrameLocks noGrp="1"/>
          </p:cNvGraphicFramePr>
          <p:nvPr>
            <p:extLst/>
          </p:nvPr>
        </p:nvGraphicFramePr>
        <p:xfrm>
          <a:off x="4559438" y="2876764"/>
          <a:ext cx="468000" cy="310844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8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6988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altLang="zh-TW" sz="1400" b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6/6</a:t>
                      </a:r>
                      <a:endParaRPr lang="zh-TW" altLang="en-US" sz="105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31453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zh-TW" altLang="en-US" sz="1400" b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實務研習單位提交研習生錄取名單</a:t>
                      </a:r>
                    </a:p>
                  </a:txBody>
                  <a:tcPr marL="0" marR="0" marT="0" marB="0" vert="eaVert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196" name="表格 195"/>
          <p:cNvGraphicFramePr>
            <a:graphicFrameLocks noGrp="1"/>
          </p:cNvGraphicFramePr>
          <p:nvPr>
            <p:extLst/>
          </p:nvPr>
        </p:nvGraphicFramePr>
        <p:xfrm>
          <a:off x="5094017" y="2876764"/>
          <a:ext cx="468000" cy="35433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8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9162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altLang="zh-TW" sz="1400" b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6/9</a:t>
                      </a:r>
                      <a:endParaRPr lang="zh-TW" altLang="en-US" sz="105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6418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zh-TW" altLang="en-US" sz="1400" b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研習生完成確認報到之實務研習單位</a:t>
                      </a:r>
                    </a:p>
                  </a:txBody>
                  <a:tcPr marL="0" marR="0" marT="0" marB="0" vert="eaVert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197" name="表格 19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8232124"/>
              </p:ext>
            </p:extLst>
          </p:nvPr>
        </p:nvGraphicFramePr>
        <p:xfrm>
          <a:off x="5633671" y="2876764"/>
          <a:ext cx="468000" cy="35433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8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9162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altLang="zh-TW" sz="1400" b="1" dirty="0" smtClean="0">
                          <a:solidFill>
                            <a:srgbClr val="008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6/25</a:t>
                      </a:r>
                      <a:endParaRPr lang="zh-TW" altLang="en-US" sz="1050" b="1" dirty="0">
                        <a:solidFill>
                          <a:srgbClr val="008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6418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zh-TW" altLang="en-US" sz="1400" b="1" dirty="0" smtClean="0">
                          <a:solidFill>
                            <a:srgbClr val="008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公告研習生正備取名單</a:t>
                      </a:r>
                    </a:p>
                  </a:txBody>
                  <a:tcPr marL="0" marR="0" marT="0" marB="0" vert="eaVert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246" name="表格 245"/>
          <p:cNvGraphicFramePr>
            <a:graphicFrameLocks noGrp="1"/>
          </p:cNvGraphicFramePr>
          <p:nvPr>
            <p:extLst/>
          </p:nvPr>
        </p:nvGraphicFramePr>
        <p:xfrm>
          <a:off x="6582730" y="2870347"/>
          <a:ext cx="660077" cy="354976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6007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83533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altLang="zh-TW" sz="1400" b="1" dirty="0" smtClean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7~8</a:t>
                      </a:r>
                      <a:r>
                        <a:rPr lang="zh-TW" altLang="en-US" sz="1400" b="1" dirty="0" smtClean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endParaRPr lang="zh-TW" altLang="en-US" sz="1400" b="1" dirty="0">
                        <a:solidFill>
                          <a:srgbClr val="C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6622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zh-TW" altLang="en-US" sz="1400" b="1" dirty="0" smtClean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跨域數位人才必修核心課程</a:t>
                      </a:r>
                    </a:p>
                  </a:txBody>
                  <a:tcPr marL="0" marR="0" marT="0" marB="0" vert="eaVert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247" name="表格 2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764449"/>
              </p:ext>
            </p:extLst>
          </p:nvPr>
        </p:nvGraphicFramePr>
        <p:xfrm>
          <a:off x="7842632" y="2870347"/>
          <a:ext cx="660077" cy="354976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6007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83533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altLang="zh-TW" sz="1200" b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10~11</a:t>
                      </a:r>
                      <a:r>
                        <a:rPr lang="zh-TW" altLang="en-US" sz="1200" b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endParaRPr lang="zh-TW" altLang="en-US" sz="12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6622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zh-TW" altLang="en-US" sz="1400" b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實務研習單位訪視活動</a:t>
                      </a:r>
                    </a:p>
                  </a:txBody>
                  <a:tcPr marL="0" marR="0" marT="0" marB="0" vert="eaVert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249" name="表格 248"/>
          <p:cNvGraphicFramePr>
            <a:graphicFrameLocks noGrp="1"/>
          </p:cNvGraphicFramePr>
          <p:nvPr>
            <p:extLst/>
          </p:nvPr>
        </p:nvGraphicFramePr>
        <p:xfrm>
          <a:off x="8502709" y="2870347"/>
          <a:ext cx="597386" cy="354976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738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83533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altLang="zh-TW" sz="1400" b="1" dirty="0" smtClean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</a:t>
                      </a:r>
                      <a:r>
                        <a:rPr lang="zh-TW" altLang="en-US" sz="1400" b="1" dirty="0" smtClean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月初</a:t>
                      </a:r>
                      <a:endParaRPr lang="zh-TW" altLang="en-US" sz="1400" b="1" dirty="0">
                        <a:solidFill>
                          <a:srgbClr val="C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6622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zh-TW" altLang="en-US" sz="1400" b="1" dirty="0" smtClean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結訓典禮及期末專題成果發表</a:t>
                      </a:r>
                    </a:p>
                  </a:txBody>
                  <a:tcPr marL="0" marR="0" marT="0" marB="0" vert="eaVert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36" name="表格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7026920"/>
              </p:ext>
            </p:extLst>
          </p:nvPr>
        </p:nvGraphicFramePr>
        <p:xfrm>
          <a:off x="6053122" y="2870347"/>
          <a:ext cx="660077" cy="354976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6007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83533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altLang="zh-TW" sz="1400" b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  <a:r>
                        <a:rPr lang="zh-TW" altLang="en-US" sz="1400" b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月初</a:t>
                      </a:r>
                      <a:endParaRPr lang="zh-TW" altLang="en-US" sz="14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6622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zh-TW" altLang="en-US" sz="1400" b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實務研習單位業師培訓工作坊</a:t>
                      </a:r>
                    </a:p>
                  </a:txBody>
                  <a:tcPr marL="0" marR="0" marT="0" marB="0" vert="eaVert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37" name="橢圓 36"/>
          <p:cNvSpPr/>
          <p:nvPr/>
        </p:nvSpPr>
        <p:spPr bwMode="auto">
          <a:xfrm>
            <a:off x="7502466" y="2647425"/>
            <a:ext cx="126207" cy="126207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華康隸書體" pitchFamily="49" charset="-120"/>
            </a:endParaRPr>
          </a:p>
        </p:txBody>
      </p:sp>
      <p:graphicFrame>
        <p:nvGraphicFramePr>
          <p:cNvPr id="38" name="表格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9395336"/>
              </p:ext>
            </p:extLst>
          </p:nvPr>
        </p:nvGraphicFramePr>
        <p:xfrm>
          <a:off x="7226149" y="2870347"/>
          <a:ext cx="660077" cy="354976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6007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83533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altLang="zh-TW" sz="1400" b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8/31</a:t>
                      </a:r>
                      <a:r>
                        <a:rPr lang="zh-TW" altLang="en-US" sz="1400" b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前</a:t>
                      </a:r>
                      <a:endParaRPr lang="zh-TW" altLang="en-US" sz="14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6622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zh-TW" altLang="en-US" sz="1400" b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期初執行進度審查</a:t>
                      </a:r>
                    </a:p>
                  </a:txBody>
                  <a:tcPr marL="0" marR="0" marT="0" marB="0" vert="eaVert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13544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265114" y="1052736"/>
            <a:ext cx="8626474" cy="5040560"/>
          </a:xfrm>
        </p:spPr>
        <p:txBody>
          <a:bodyPr vert="horz"/>
          <a:lstStyle/>
          <a:p>
            <a:r>
              <a:rPr lang="zh-TW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學校資格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教育部核定之中華民國公私立大學校院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以下簡稱大學校院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得推薦</a:t>
            </a:r>
            <a:r>
              <a:rPr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大三</a:t>
            </a:r>
            <a:r>
              <a:rPr lang="en-US" altLang="zh-TW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含</a:t>
            </a:r>
            <a:r>
              <a:rPr lang="en-US" altLang="zh-TW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以上及碩士在學生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申請本計畫。</a:t>
            </a:r>
          </a:p>
          <a:p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研習生</a:t>
            </a:r>
            <a:r>
              <a:rPr lang="zh-TW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資格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108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學年度第一學期就讀於我國大學校院不限科系，為：</a:t>
            </a:r>
          </a:p>
          <a:p>
            <a:pPr lvl="2"/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四年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制大學、科技大學、技術學院三年級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含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以上在學生，但不包含在職生。</a:t>
            </a:r>
          </a:p>
          <a:p>
            <a:pPr lvl="2"/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二年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制大學、科技大學、技術學院一年級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含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以上在學生，但不包含在職生。</a:t>
            </a:r>
          </a:p>
          <a:p>
            <a:pPr lvl="2"/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大學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、科技大學、技術學院碩士一年級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含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以上在學生，但不包含在職生。</a:t>
            </a:r>
          </a:p>
          <a:p>
            <a:pPr lvl="1"/>
            <a:r>
              <a:rPr lang="zh-TW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提出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申請本計畫之學生，均須完成本計畫指定先修課程，並於申請時檢附完課證明。</a:t>
            </a:r>
          </a:p>
          <a:p>
            <a:pPr lvl="1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899592" y="76200"/>
            <a:ext cx="7991996" cy="720000"/>
          </a:xfrm>
        </p:spPr>
        <p:txBody>
          <a:bodyPr/>
          <a:lstStyle/>
          <a:p>
            <a:r>
              <a:rPr lang="zh-TW" altLang="en-US" sz="3600" kern="1200" dirty="0" smtClean="0">
                <a:solidFill>
                  <a:schemeClr val="accent3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參與本計畫的研習生資格</a:t>
            </a:r>
            <a:endParaRPr lang="zh-TW" altLang="en-US" sz="3600" kern="1200" dirty="0">
              <a:solidFill>
                <a:schemeClr val="accent3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4585864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horz"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參與本計畫之學生，可以：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獲得到實務研習單位（含法人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企業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新創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社創）進行為期半年的研習機會，參與</a:t>
            </a:r>
            <a:r>
              <a:rPr lang="zh-TW" altLang="en-US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業界實務專題</a:t>
            </a:r>
            <a:endParaRPr lang="en-US" altLang="zh-TW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研習期間每個月可領取</a:t>
            </a:r>
            <a:r>
              <a:rPr lang="zh-TW" altLang="en-US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研習津貼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（碩士每月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萬元、學士每月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千元）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研習期間相關</a:t>
            </a:r>
            <a:r>
              <a:rPr lang="zh-TW" altLang="en-US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學雜費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（如交通費、教材費、上課費等）可由計畫支付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可免費使用本計畫網路學院的</a:t>
            </a:r>
            <a:r>
              <a:rPr lang="zh-TW" altLang="en-US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線上課程資源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（含人工智慧、資料科學、智慧聯網、智慧內容、電子商務等五大領域的數十門課程）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可參加本計畫舉辦的，研習生專屬</a:t>
            </a:r>
            <a:r>
              <a:rPr lang="zh-TW" altLang="en-US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就業媒合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活動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899592" y="76200"/>
            <a:ext cx="7991996" cy="720000"/>
          </a:xfrm>
        </p:spPr>
        <p:txBody>
          <a:bodyPr/>
          <a:lstStyle/>
          <a:p>
            <a:r>
              <a:rPr lang="zh-TW" altLang="en-US" sz="3600" kern="1200" dirty="0" smtClean="0">
                <a:solidFill>
                  <a:schemeClr val="accent3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學生參與本計畫的優勢</a:t>
            </a:r>
            <a:endParaRPr lang="zh-TW" altLang="en-US" sz="3600" kern="1200" dirty="0">
              <a:solidFill>
                <a:schemeClr val="accent3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7779301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236936" y="1052736"/>
            <a:ext cx="8626474" cy="5040560"/>
          </a:xfrm>
        </p:spPr>
        <p:txBody>
          <a:bodyPr vert="horz"/>
          <a:lstStyle/>
          <a:p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申請研習前：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須完成本計畫</a:t>
            </a:r>
            <a:r>
              <a:rPr lang="zh-TW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指定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之</a:t>
            </a:r>
            <a:r>
              <a:rPr lang="zh-TW" altLang="zh-TW" sz="24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先</a:t>
            </a:r>
            <a:r>
              <a:rPr lang="zh-TW" altLang="zh-TW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修課程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，並於申請時檢附完課</a:t>
            </a:r>
            <a:r>
              <a:rPr lang="zh-TW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證明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實務研習期間：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須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完成本計畫規劃之</a:t>
            </a:r>
            <a:r>
              <a:rPr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必修課程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，及參與實務研習單位之研習規劃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含課程訓練、專題研習等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至少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240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以每月總時數不低於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40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小時為原則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實務專題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研習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須配合計畫辦公室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及研習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單位</a:t>
            </a:r>
            <a:r>
              <a:rPr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管理與考評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制度，如出缺勤時數、課程訓練、實務專題等表現，並填寫滿意度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問卷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須配合計畫辦公室辦理之</a:t>
            </a:r>
            <a:r>
              <a:rPr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期末成果發表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活動，展示實務研習專題成果作品與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影片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研習結束後：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須配合本計畫執行</a:t>
            </a:r>
            <a:r>
              <a:rPr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結訓研習</a:t>
            </a:r>
            <a:r>
              <a:rPr lang="zh-TW" altLang="en-US" sz="24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生流向調查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作業二年（僅供本計畫統計分析之用）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899592" y="76200"/>
            <a:ext cx="7991996" cy="720000"/>
          </a:xfrm>
        </p:spPr>
        <p:txBody>
          <a:bodyPr/>
          <a:lstStyle/>
          <a:p>
            <a:r>
              <a:rPr lang="zh-TW" altLang="en-US" sz="3600" kern="1200" dirty="0" smtClean="0">
                <a:solidFill>
                  <a:schemeClr val="accent3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研習生需配合事項</a:t>
            </a:r>
            <a:endParaRPr lang="zh-TW" altLang="en-US" sz="3600" kern="1200" dirty="0">
              <a:solidFill>
                <a:schemeClr val="accent3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7001136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DB簡報格式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IDB簡報格式">
      <a:majorFont>
        <a:latin typeface="Times New Roman"/>
        <a:ea typeface="標楷體"/>
        <a:cs typeface=""/>
      </a:majorFont>
      <a:minorFont>
        <a:latin typeface="Arial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華康隸書體" pitchFamily="49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華康隸書體" pitchFamily="49" charset="-120"/>
          </a:defRPr>
        </a:defPPr>
      </a:lstStyle>
    </a:lnDef>
  </a:objectDefaults>
  <a:extraClrSchemeLst>
    <a:extraClrScheme>
      <a:clrScheme name="IDB簡報格式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B簡報格式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B簡報格式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B簡報格式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B簡報格式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B簡報格式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B簡報格式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43907</TotalTime>
  <Words>1875</Words>
  <Application>Microsoft Office PowerPoint</Application>
  <PresentationFormat>如螢幕大小 (4:3)</PresentationFormat>
  <Paragraphs>278</Paragraphs>
  <Slides>16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13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30" baseType="lpstr">
      <vt:lpstr>HanWangYenLight</vt:lpstr>
      <vt:lpstr>Helvetica Light</vt:lpstr>
      <vt:lpstr>Helvetica Neue Bold Condensed</vt:lpstr>
      <vt:lpstr>Microsoft YaHei</vt:lpstr>
      <vt:lpstr>Seravek</vt:lpstr>
      <vt:lpstr>華康隸書體</vt:lpstr>
      <vt:lpstr>微軟正黑體</vt:lpstr>
      <vt:lpstr>新細明體</vt:lpstr>
      <vt:lpstr>標楷體</vt:lpstr>
      <vt:lpstr>Arial</vt:lpstr>
      <vt:lpstr>Calibri</vt:lpstr>
      <vt:lpstr>Times New Roman</vt:lpstr>
      <vt:lpstr>Wingdings</vt:lpstr>
      <vt:lpstr>IDB簡報格式</vt:lpstr>
      <vt:lpstr>PowerPoint 簡報</vt:lpstr>
      <vt:lpstr>PowerPoint 簡報</vt:lpstr>
      <vt:lpstr>計畫整體架構</vt:lpstr>
      <vt:lpstr>PowerPoint 簡報</vt:lpstr>
      <vt:lpstr>PowerPoint 簡報</vt:lpstr>
      <vt:lpstr>108計畫時程</vt:lpstr>
      <vt:lpstr>參與本計畫的研習生資格</vt:lpstr>
      <vt:lpstr>學生參與本計畫的優勢</vt:lpstr>
      <vt:lpstr>研習生需配合事項</vt:lpstr>
      <vt:lpstr>常見問題</vt:lpstr>
      <vt:lpstr>醫療Ｘ電資Ｘ織品 專長結合，培育跨域人才實戰經驗、推動產業轉型升級： 由紡織所業師帶領學會製衣，結合台大物理治療研究所、淡江大學資工系、 輔仁大學織品系的研習生各自專長，依據使用者實際需求將電子/資訊/紡織知識融和帶入醫療領域，參與智慧穿戴紡織品研發，並投入臨床測試改善患者症狀，增進醫病溝通。</vt:lpstr>
      <vt:lpstr>PowerPoint 簡報</vt:lpstr>
      <vt:lpstr>PowerPoint 簡報</vt:lpstr>
      <vt:lpstr>PowerPoint 簡報</vt:lpstr>
      <vt:lpstr>PowerPoint 簡報</vt:lpstr>
      <vt:lpstr>計畫辦公室聯絡窗口</vt:lpstr>
    </vt:vector>
  </TitlesOfParts>
  <Company>經濟部工業局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數位學習南進策略建議</dc:title>
  <dc:creator>MIC</dc:creator>
  <cp:lastModifiedBy>Windows 使用者</cp:lastModifiedBy>
  <cp:revision>1992</cp:revision>
  <cp:lastPrinted>2019-03-13T08:18:44Z</cp:lastPrinted>
  <dcterms:created xsi:type="dcterms:W3CDTF">2015-05-29T06:26:09Z</dcterms:created>
  <dcterms:modified xsi:type="dcterms:W3CDTF">2019-03-19T07:32:53Z</dcterms:modified>
</cp:coreProperties>
</file>