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9472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78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1BB-5F4A-4557-8A78-491057DBA57F}" type="datetimeFigureOut">
              <a:rPr lang="zh-TW" altLang="en-US" smtClean="0"/>
              <a:pPr/>
              <a:t>2015/4/20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FCD-36B7-4671-BB3F-E2D798AAAF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1BB-5F4A-4557-8A78-491057DBA57F}" type="datetimeFigureOut">
              <a:rPr lang="zh-TW" altLang="en-US" smtClean="0"/>
              <a:pPr/>
              <a:t>2015/4/20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FCD-36B7-4671-BB3F-E2D798AAAF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1BB-5F4A-4557-8A78-491057DBA57F}" type="datetimeFigureOut">
              <a:rPr lang="zh-TW" altLang="en-US" smtClean="0"/>
              <a:pPr/>
              <a:t>2015/4/20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FCD-36B7-4671-BB3F-E2D798AAAF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1BB-5F4A-4557-8A78-491057DBA57F}" type="datetimeFigureOut">
              <a:rPr lang="zh-TW" altLang="en-US" smtClean="0"/>
              <a:pPr/>
              <a:t>2015/4/20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FCD-36B7-4671-BB3F-E2D798AAAF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1BB-5F4A-4557-8A78-491057DBA57F}" type="datetimeFigureOut">
              <a:rPr lang="zh-TW" altLang="en-US" smtClean="0"/>
              <a:pPr/>
              <a:t>2015/4/20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FCD-36B7-4671-BB3F-E2D798AAAF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1BB-5F4A-4557-8A78-491057DBA57F}" type="datetimeFigureOut">
              <a:rPr lang="zh-TW" altLang="en-US" smtClean="0"/>
              <a:pPr/>
              <a:t>2015/4/20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FCD-36B7-4671-BB3F-E2D798AAAF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1BB-5F4A-4557-8A78-491057DBA57F}" type="datetimeFigureOut">
              <a:rPr lang="zh-TW" altLang="en-US" smtClean="0"/>
              <a:pPr/>
              <a:t>2015/4/20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FCD-36B7-4671-BB3F-E2D798AAAF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1BB-5F4A-4557-8A78-491057DBA57F}" type="datetimeFigureOut">
              <a:rPr lang="zh-TW" altLang="en-US" smtClean="0"/>
              <a:pPr/>
              <a:t>2015/4/20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FCD-36B7-4671-BB3F-E2D798AAAF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1BB-5F4A-4557-8A78-491057DBA57F}" type="datetimeFigureOut">
              <a:rPr lang="zh-TW" altLang="en-US" smtClean="0"/>
              <a:pPr/>
              <a:t>2015/4/20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FCD-36B7-4671-BB3F-E2D798AAAF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1BB-5F4A-4557-8A78-491057DBA57F}" type="datetimeFigureOut">
              <a:rPr lang="zh-TW" altLang="en-US" smtClean="0"/>
              <a:pPr/>
              <a:t>2015/4/20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FCD-36B7-4671-BB3F-E2D798AAAF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31BB-5F4A-4557-8A78-491057DBA57F}" type="datetimeFigureOut">
              <a:rPr lang="zh-TW" altLang="en-US" smtClean="0"/>
              <a:pPr/>
              <a:t>2015/4/20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FCD-36B7-4671-BB3F-E2D798AAAF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831BB-5F4A-4557-8A78-491057DBA57F}" type="datetimeFigureOut">
              <a:rPr lang="zh-TW" altLang="en-US" smtClean="0"/>
              <a:pPr/>
              <a:t>2015/4/20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5FCD-36B7-4671-BB3F-E2D798AAAF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00042" y="196232"/>
            <a:ext cx="5786478" cy="516986"/>
          </a:xfrm>
        </p:spPr>
        <p:txBody>
          <a:bodyPr>
            <a:noAutofit/>
          </a:bodyPr>
          <a:lstStyle/>
          <a:p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生技健康館實驗動物舍動物入住申請與結案流程圖</a:t>
            </a:r>
            <a:endParaRPr lang="zh-TW" altLang="en-US" sz="1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85794" y="1044995"/>
            <a:ext cx="5235494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填寫下列表單：</a:t>
            </a:r>
            <a:endParaRPr lang="en-US" altLang="zh-TW" sz="1400" dirty="0" smtClean="0">
              <a:latin typeface="Comic Sans MS" pitchFamily="66" charset="0"/>
              <a:ea typeface="標楷體" pitchFamily="65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實驗動物舍入舍申請表</a:t>
            </a:r>
            <a:r>
              <a:rPr lang="en-US" altLang="zh-TW" sz="1400" dirty="0" smtClean="0">
                <a:latin typeface="Comic Sans MS" pitchFamily="66" charset="0"/>
                <a:ea typeface="標楷體" pitchFamily="65" charset="-120"/>
              </a:rPr>
              <a:t>(1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份</a:t>
            </a:r>
            <a:r>
              <a:rPr lang="en-US" altLang="zh-TW" sz="1400" dirty="0" smtClean="0">
                <a:latin typeface="Comic Sans MS" pitchFamily="66" charset="0"/>
                <a:ea typeface="標楷體" pitchFamily="65" charset="-12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TW" sz="1400" dirty="0" smtClean="0">
                <a:latin typeface="Comic Sans MS" pitchFamily="66" charset="0"/>
                <a:ea typeface="標楷體" pitchFamily="65" charset="-120"/>
              </a:rPr>
              <a:t>IACUC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審查</a:t>
            </a:r>
            <a:r>
              <a:rPr lang="zh-TW" altLang="en-US" sz="1400" dirty="0">
                <a:latin typeface="Comic Sans MS" pitchFamily="66" charset="0"/>
                <a:ea typeface="標楷體" pitchFamily="65" charset="-120"/>
              </a:rPr>
              <a:t>同意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書影本</a:t>
            </a:r>
            <a:r>
              <a:rPr lang="en-US" altLang="zh-TW" sz="1400" dirty="0" smtClean="0">
                <a:latin typeface="Comic Sans MS" pitchFamily="66" charset="0"/>
                <a:ea typeface="標楷體" pitchFamily="65" charset="-120"/>
              </a:rPr>
              <a:t>(1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份</a:t>
            </a:r>
            <a:r>
              <a:rPr lang="en-US" altLang="zh-TW" sz="1400" dirty="0" smtClean="0">
                <a:latin typeface="Comic Sans MS" pitchFamily="66" charset="0"/>
                <a:ea typeface="標楷體" pitchFamily="65" charset="-12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sz="1400" dirty="0" smtClean="0">
                <a:solidFill>
                  <a:schemeClr val="tx1"/>
                </a:solidFill>
                <a:latin typeface="Comic Sans MS" pitchFamily="66" charset="0"/>
                <a:ea typeface="標楷體" pitchFamily="65" charset="-120"/>
              </a:rPr>
              <a:t>生技健康館實驗動物舍使用者出入申請表</a:t>
            </a:r>
            <a:r>
              <a:rPr lang="en-US" altLang="zh-TW" sz="1400" dirty="0" smtClean="0">
                <a:latin typeface="Comic Sans MS" pitchFamily="66" charset="0"/>
                <a:ea typeface="標楷體" pitchFamily="65" charset="-120"/>
              </a:rPr>
              <a:t>(1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份</a:t>
            </a:r>
            <a:r>
              <a:rPr lang="en-US" altLang="zh-TW" sz="1400" dirty="0" smtClean="0">
                <a:latin typeface="Comic Sans MS" pitchFamily="66" charset="0"/>
                <a:ea typeface="標楷體" pitchFamily="65" charset="-12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sz="1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生科院生技健康館門禁申請表</a:t>
            </a:r>
            <a:r>
              <a:rPr lang="en-US" altLang="zh-TW" sz="1400" dirty="0" smtClean="0">
                <a:latin typeface="Comic Sans MS" pitchFamily="66" charset="0"/>
                <a:ea typeface="標楷體" pitchFamily="65" charset="-120"/>
              </a:rPr>
              <a:t>(1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份</a:t>
            </a:r>
            <a:r>
              <a:rPr lang="en-US" altLang="zh-TW" sz="1400" dirty="0" smtClean="0">
                <a:latin typeface="Comic Sans MS" pitchFamily="66" charset="0"/>
                <a:ea typeface="標楷體" pitchFamily="65" charset="-120"/>
              </a:rPr>
              <a:t>)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 </a:t>
            </a:r>
            <a:r>
              <a:rPr lang="en-US" altLang="zh-TW" sz="1400" dirty="0" smtClean="0">
                <a:latin typeface="Comic Sans MS" pitchFamily="66" charset="0"/>
                <a:ea typeface="標楷體" pitchFamily="65" charset="-120"/>
              </a:rPr>
              <a:t>(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請自檢驗分析中心下載</a:t>
            </a:r>
            <a:r>
              <a:rPr lang="en-US" altLang="zh-TW" sz="1400" dirty="0" smtClean="0">
                <a:latin typeface="Comic Sans MS" pitchFamily="66" charset="0"/>
                <a:ea typeface="標楷體" pitchFamily="65" charset="-120"/>
              </a:rPr>
              <a:t>)</a:t>
            </a:r>
            <a:endParaRPr lang="zh-TW" altLang="en-US" sz="1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85794" y="2580362"/>
            <a:ext cx="213915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400" b="1" u="sng" dirty="0" smtClean="0">
                <a:latin typeface="Comic Sans MS" pitchFamily="66" charset="0"/>
                <a:ea typeface="標楷體" pitchFamily="65" charset="-120"/>
              </a:rPr>
              <a:t>動物舍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及</a:t>
            </a:r>
            <a:r>
              <a:rPr lang="zh-TW" altLang="en-US" sz="1400" b="1" u="sng" dirty="0" smtClean="0">
                <a:latin typeface="Comic Sans MS" pitchFamily="66" charset="0"/>
                <a:ea typeface="標楷體" pitchFamily="65" charset="-120"/>
              </a:rPr>
              <a:t>檢驗分析中心</a:t>
            </a:r>
            <a:endParaRPr lang="en-US" altLang="zh-TW" sz="1400" b="1" u="sng" dirty="0" smtClean="0">
              <a:latin typeface="Comic Sans MS" pitchFamily="66" charset="0"/>
              <a:ea typeface="標楷體" pitchFamily="65" charset="-120"/>
            </a:endParaRPr>
          </a:p>
          <a:p>
            <a:pPr algn="ctr"/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收件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及檢查</a:t>
            </a:r>
            <a:endParaRPr lang="zh-TW" altLang="en-US" sz="1400" dirty="0">
              <a:latin typeface="Comic Sans MS" pitchFamily="66" charset="0"/>
              <a:ea typeface="標楷體" pitchFamily="65" charset="-120"/>
            </a:endParaRPr>
          </a:p>
        </p:txBody>
      </p:sp>
      <p:cxnSp>
        <p:nvCxnSpPr>
          <p:cNvPr id="7" name="直線單箭頭接點 6"/>
          <p:cNvCxnSpPr/>
          <p:nvPr/>
        </p:nvCxnSpPr>
        <p:spPr>
          <a:xfrm rot="5400000">
            <a:off x="1105860" y="2385255"/>
            <a:ext cx="360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4293096" y="2695159"/>
            <a:ext cx="11880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補件</a:t>
            </a:r>
            <a:endParaRPr lang="zh-TW" altLang="en-US" sz="1400" dirty="0">
              <a:latin typeface="Comic Sans MS" pitchFamily="66" charset="0"/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85794" y="3500431"/>
            <a:ext cx="523549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發給核章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之</a:t>
            </a:r>
            <a:r>
              <a:rPr lang="zh-TW" altLang="en-US" sz="1400" b="1" u="sng" dirty="0" smtClean="0">
                <a:latin typeface="Comic Sans MS" pitchFamily="66" charset="0"/>
                <a:ea typeface="標楷體" pitchFamily="65" charset="-120"/>
              </a:rPr>
              <a:t>實驗動物舍入舍</a:t>
            </a:r>
            <a:r>
              <a:rPr lang="zh-TW" altLang="en-US" sz="1400" b="1" u="sng" dirty="0" smtClean="0">
                <a:latin typeface="Comic Sans MS" pitchFamily="66" charset="0"/>
                <a:ea typeface="標楷體" pitchFamily="65" charset="-120"/>
              </a:rPr>
              <a:t>申請表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，若</a:t>
            </a:r>
            <a:r>
              <a:rPr lang="en-US" altLang="zh-TW" sz="1400" dirty="0" smtClean="0">
                <a:latin typeface="Comic Sans MS" pitchFamily="66" charset="0"/>
                <a:ea typeface="標楷體" pitchFamily="65" charset="-120"/>
              </a:rPr>
              <a:t>3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日內無收到請自行追問。</a:t>
            </a:r>
            <a:endParaRPr lang="en-US" altLang="zh-TW" sz="1400" b="1" u="sng" dirty="0" smtClean="0">
              <a:latin typeface="Comic Sans MS" pitchFamily="66" charset="0"/>
              <a:ea typeface="標楷體" pitchFamily="65" charset="-120"/>
            </a:endParaRPr>
          </a:p>
          <a:p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            </a:t>
            </a:r>
            <a:r>
              <a:rPr lang="en-US" altLang="zh-TW" sz="1400" dirty="0" smtClean="0">
                <a:latin typeface="Comic Sans MS" pitchFamily="66" charset="0"/>
                <a:ea typeface="標楷體" pitchFamily="65" charset="-120"/>
              </a:rPr>
              <a:t>(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會附上動物入住之房舍號碼</a:t>
            </a:r>
            <a:r>
              <a:rPr lang="en-US" altLang="zh-TW" sz="1400" dirty="0" smtClean="0">
                <a:latin typeface="Comic Sans MS" pitchFamily="66" charset="0"/>
                <a:ea typeface="標楷體" pitchFamily="65" charset="-120"/>
              </a:rPr>
              <a:t>)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774880" y="4499992"/>
            <a:ext cx="5678456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入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住：</a:t>
            </a:r>
            <a:endParaRPr lang="en-US" altLang="zh-TW" sz="1400" dirty="0" smtClean="0">
              <a:latin typeface="Comic Sans MS" pitchFamily="66" charset="0"/>
              <a:ea typeface="標楷體" pitchFamily="65" charset="-120"/>
            </a:endParaRPr>
          </a:p>
          <a:p>
            <a:r>
              <a:rPr lang="en-US" altLang="zh-TW" sz="1400" dirty="0" smtClean="0">
                <a:latin typeface="Comic Sans MS" pitchFamily="66" charset="0"/>
                <a:ea typeface="標楷體" pitchFamily="65" charset="-120"/>
              </a:rPr>
              <a:t>1.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 入</a:t>
            </a:r>
            <a:r>
              <a:rPr lang="zh-TW" altLang="en-US" sz="1400" dirty="0">
                <a:latin typeface="Comic Sans MS" pitchFamily="66" charset="0"/>
                <a:ea typeface="標楷體" pitchFamily="65" charset="-120"/>
              </a:rPr>
              <a:t>住期間請</a:t>
            </a:r>
            <a:r>
              <a:rPr lang="zh-TW" altLang="en-US" sz="1400" b="1" u="sng" dirty="0">
                <a:latin typeface="Comic Sans MS" pitchFamily="66" charset="0"/>
                <a:ea typeface="標楷體" pitchFamily="65" charset="-120"/>
              </a:rPr>
              <a:t>每日觀察動物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並每日</a:t>
            </a:r>
            <a:endParaRPr lang="en-US" altLang="zh-TW" sz="1400" dirty="0">
              <a:latin typeface="Comic Sans MS" pitchFamily="66" charset="0"/>
              <a:ea typeface="標楷體" pitchFamily="65" charset="-120"/>
            </a:endParaRPr>
          </a:p>
          <a:p>
            <a:r>
              <a:rPr lang="zh-TW" altLang="en-US" sz="1400" dirty="0">
                <a:latin typeface="Comic Sans MS" pitchFamily="66" charset="0"/>
                <a:ea typeface="標楷體" pitchFamily="65" charset="-120"/>
              </a:rPr>
              <a:t>填寫</a:t>
            </a:r>
            <a:r>
              <a:rPr lang="zh-TW" altLang="zh-TW" sz="1400" b="1" u="sng" dirty="0">
                <a:ea typeface="標楷體" pitchFamily="65" charset="-120"/>
              </a:rPr>
              <a:t>研究使用人員之動物舍每日工作紀錄表</a:t>
            </a:r>
            <a:r>
              <a:rPr lang="en-US" altLang="zh-TW" sz="1400" dirty="0">
                <a:ea typeface="標楷體" pitchFamily="65" charset="-120"/>
              </a:rPr>
              <a:t>(SOP</a:t>
            </a:r>
            <a:r>
              <a:rPr lang="zh-TW" altLang="zh-TW" sz="1400" dirty="0">
                <a:ea typeface="標楷體" pitchFamily="65" charset="-120"/>
              </a:rPr>
              <a:t>表格編號</a:t>
            </a:r>
            <a:r>
              <a:rPr lang="en-US" altLang="zh-TW" sz="1400" dirty="0">
                <a:ea typeface="標楷體" pitchFamily="65" charset="-120"/>
              </a:rPr>
              <a:t>LSA-SOP-002</a:t>
            </a:r>
            <a:r>
              <a:rPr lang="en-US" altLang="zh-TW" sz="1400" dirty="0" smtClean="0">
                <a:ea typeface="標楷體" pitchFamily="65" charset="-120"/>
              </a:rPr>
              <a:t>)</a:t>
            </a:r>
            <a:r>
              <a:rPr lang="zh-TW" altLang="en-US" sz="1400" dirty="0" smtClean="0">
                <a:ea typeface="標楷體" pitchFamily="65" charset="-120"/>
              </a:rPr>
              <a:t>。</a:t>
            </a:r>
            <a:endParaRPr lang="en-US" altLang="zh-TW" sz="1400" dirty="0" smtClean="0">
              <a:ea typeface="標楷體" pitchFamily="65" charset="-120"/>
            </a:endParaRPr>
          </a:p>
          <a:p>
            <a:r>
              <a:rPr lang="en-US" altLang="zh-TW" sz="1400" b="1" dirty="0" smtClean="0">
                <a:ea typeface="標楷體" pitchFamily="65" charset="-120"/>
              </a:rPr>
              <a:t>2.</a:t>
            </a:r>
            <a:r>
              <a:rPr lang="zh-TW" altLang="en-US" sz="1400" b="1" dirty="0" smtClean="0">
                <a:ea typeface="標楷體" pitchFamily="65" charset="-120"/>
              </a:rPr>
              <a:t> </a:t>
            </a:r>
            <a:r>
              <a:rPr lang="zh-TW" altLang="en-US" sz="1400" dirty="0" smtClean="0">
                <a:ea typeface="標楷體" pitchFamily="65" charset="-120"/>
              </a:rPr>
              <a:t>期間若有任何需聯繫事項，可用電話連繫或留言於留言板上。</a:t>
            </a:r>
            <a:endParaRPr lang="zh-TW" altLang="en-US" sz="1400" b="1" dirty="0">
              <a:ea typeface="標楷體" pitchFamily="65" charset="-120"/>
            </a:endParaRPr>
          </a:p>
          <a:p>
            <a:pPr algn="ctr"/>
            <a:endParaRPr lang="zh-TW" altLang="en-US" sz="1400" dirty="0">
              <a:latin typeface="Comic Sans MS" pitchFamily="66" charset="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74880" y="6155134"/>
            <a:ext cx="2928958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結案：</a:t>
            </a:r>
            <a:endParaRPr lang="en-US" altLang="zh-TW" sz="1400" dirty="0" smtClean="0">
              <a:latin typeface="Comic Sans MS" pitchFamily="66" charset="0"/>
              <a:ea typeface="標楷體" pitchFamily="65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sz="1400" dirty="0">
                <a:latin typeface="Comic Sans MS" pitchFamily="66" charset="0"/>
                <a:ea typeface="標楷體" pitchFamily="65" charset="-120"/>
              </a:rPr>
              <a:t>致電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告知</a:t>
            </a:r>
            <a:r>
              <a:rPr lang="zh-TW" altLang="en-US" sz="1400" dirty="0">
                <a:latin typeface="Comic Sans MS" pitchFamily="66" charset="0"/>
                <a:ea typeface="標楷體" pitchFamily="65" charset="-120"/>
              </a:rPr>
              <a:t>實驗動物舍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管理人。</a:t>
            </a:r>
            <a:endParaRPr lang="en-US" altLang="zh-TW" sz="1400" dirty="0">
              <a:latin typeface="Comic Sans MS" pitchFamily="66" charset="0"/>
              <a:ea typeface="標楷體" pitchFamily="65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於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動物舍留言版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上留言通知。</a:t>
            </a:r>
            <a:endParaRPr lang="en-US" altLang="zh-TW" sz="1400" dirty="0" smtClean="0">
              <a:latin typeface="Comic Sans MS" pitchFamily="66" charset="0"/>
              <a:ea typeface="標楷體" pitchFamily="65" charset="-120"/>
            </a:endParaRPr>
          </a:p>
          <a:p>
            <a:pPr marL="342900" indent="-342900"/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       </a:t>
            </a:r>
            <a:r>
              <a:rPr lang="en-US" altLang="zh-TW" sz="1400" dirty="0" smtClean="0">
                <a:latin typeface="Comic Sans MS" pitchFamily="66" charset="0"/>
                <a:ea typeface="標楷體" pitchFamily="65" charset="-120"/>
              </a:rPr>
              <a:t>(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以上二擇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一</a:t>
            </a:r>
            <a:r>
              <a:rPr lang="en-US" altLang="zh-TW" sz="1400" dirty="0" smtClean="0">
                <a:latin typeface="Comic Sans MS" pitchFamily="66" charset="0"/>
                <a:ea typeface="標楷體" pitchFamily="65" charset="-120"/>
              </a:rPr>
              <a:t>)</a:t>
            </a:r>
            <a:endParaRPr lang="zh-TW" altLang="en-US" sz="1400" dirty="0">
              <a:latin typeface="Comic Sans MS" pitchFamily="66" charset="0"/>
              <a:ea typeface="標楷體" pitchFamily="65" charset="-120"/>
            </a:endParaRPr>
          </a:p>
        </p:txBody>
      </p:sp>
      <p:cxnSp>
        <p:nvCxnSpPr>
          <p:cNvPr id="16" name="直線單箭頭接點 15"/>
          <p:cNvCxnSpPr/>
          <p:nvPr/>
        </p:nvCxnSpPr>
        <p:spPr>
          <a:xfrm rot="5400000">
            <a:off x="1105860" y="3291271"/>
            <a:ext cx="360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rot="5400000">
            <a:off x="1105860" y="4200142"/>
            <a:ext cx="360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 rot="5400000">
            <a:off x="1107448" y="5903334"/>
            <a:ext cx="360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>
            <a:stCxn id="5" idx="3"/>
            <a:endCxn id="8" idx="1"/>
          </p:cNvCxnSpPr>
          <p:nvPr/>
        </p:nvCxnSpPr>
        <p:spPr>
          <a:xfrm>
            <a:off x="2924944" y="2841972"/>
            <a:ext cx="1368152" cy="70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文字方塊 46"/>
          <p:cNvSpPr txBox="1"/>
          <p:nvPr/>
        </p:nvSpPr>
        <p:spPr>
          <a:xfrm>
            <a:off x="3067846" y="244983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資訊不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齊全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1285860" y="3145028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資訊齊全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21" name="直線單箭頭接點 20"/>
          <p:cNvCxnSpPr/>
          <p:nvPr/>
        </p:nvCxnSpPr>
        <p:spPr>
          <a:xfrm rot="5400000" flipH="1" flipV="1">
            <a:off x="4509938" y="2478365"/>
            <a:ext cx="43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rot="5400000">
            <a:off x="1104272" y="7363509"/>
            <a:ext cx="360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774880" y="7596336"/>
            <a:ext cx="5429288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費用計算：</a:t>
            </a:r>
            <a:endParaRPr lang="en-US" altLang="zh-TW" sz="1400" dirty="0" smtClean="0">
              <a:latin typeface="Comic Sans MS" pitchFamily="66" charset="0"/>
              <a:ea typeface="標楷體" pitchFamily="65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繳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回</a:t>
            </a:r>
            <a:r>
              <a:rPr lang="zh-TW" altLang="zh-TW" sz="1400" b="1" u="sng" dirty="0">
                <a:ea typeface="標楷體" pitchFamily="65" charset="-120"/>
              </a:rPr>
              <a:t>研究使用人員之動物舍每日工作紀錄</a:t>
            </a:r>
            <a:r>
              <a:rPr lang="zh-TW" altLang="zh-TW" sz="1400" b="1" u="sng" dirty="0" smtClean="0">
                <a:ea typeface="標楷體" pitchFamily="65" charset="-120"/>
              </a:rPr>
              <a:t>表</a:t>
            </a:r>
            <a:r>
              <a:rPr lang="zh-TW" altLang="en-US" sz="1400" dirty="0" smtClean="0">
                <a:ea typeface="標楷體" pitchFamily="65" charset="-120"/>
              </a:rPr>
              <a:t>。</a:t>
            </a:r>
            <a:endParaRPr lang="en-US" altLang="zh-TW" sz="1400" dirty="0" smtClean="0">
              <a:ea typeface="標楷體" pitchFamily="65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試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算費用後以內部公文傳遞於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計畫負責人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明細若無疑問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，請負責人</a:t>
            </a:r>
            <a:r>
              <a:rPr lang="zh-TW" altLang="zh-TW" sz="1400" b="1" u="sng" dirty="0" smtClean="0">
                <a:latin typeface="標楷體" pitchFamily="65" charset="-120"/>
                <a:ea typeface="標楷體" pitchFamily="65" charset="-120"/>
              </a:rPr>
              <a:t>簽章後回傳實驗動物舍</a:t>
            </a:r>
            <a:r>
              <a:rPr lang="zh-TW" altLang="zh-TW" sz="1400" b="1" u="sng" dirty="0" smtClean="0">
                <a:latin typeface="標楷體" pitchFamily="65" charset="-120"/>
                <a:ea typeface="標楷體" pitchFamily="65" charset="-120"/>
              </a:rPr>
              <a:t>負責人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正式</a:t>
            </a:r>
            <a:r>
              <a:rPr lang="zh-TW" altLang="zh-TW" sz="1400" dirty="0" smtClean="0">
                <a:latin typeface="Comic Sans MS" pitchFamily="66" charset="0"/>
                <a:ea typeface="標楷體" pitchFamily="65" charset="-120"/>
              </a:rPr>
              <a:t>開立收據供您</a:t>
            </a:r>
            <a:r>
              <a:rPr lang="zh-TW" altLang="zh-TW" sz="1400" dirty="0" smtClean="0">
                <a:latin typeface="Comic Sans MS" pitchFamily="66" charset="0"/>
                <a:ea typeface="標楷體" pitchFamily="65" charset="-120"/>
              </a:rPr>
              <a:t>報帳</a:t>
            </a:r>
            <a:r>
              <a:rPr lang="zh-TW" altLang="en-US" sz="1400" dirty="0" smtClean="0">
                <a:latin typeface="Comic Sans MS" pitchFamily="66" charset="0"/>
                <a:ea typeface="標楷體" pitchFamily="65" charset="-120"/>
              </a:rPr>
              <a:t>。</a:t>
            </a:r>
            <a:endParaRPr lang="en-US" altLang="zh-TW" sz="1400" dirty="0" smtClean="0">
              <a:latin typeface="Comic Sans MS" pitchFamily="66" charset="0"/>
              <a:ea typeface="標楷體" pitchFamily="65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1403962" y="721041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結算費用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251</Words>
  <Application>Microsoft Office PowerPoint</Application>
  <PresentationFormat>如螢幕大小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生技健康館實驗動物舍動物入住申請與結案流程圖</vt:lpstr>
    </vt:vector>
  </TitlesOfParts>
  <Company>C.M.T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生技健康館實驗動物舍動物入住申請與結案流程圖</dc:title>
  <dc:creator>asus</dc:creator>
  <cp:lastModifiedBy>劉怡文</cp:lastModifiedBy>
  <cp:revision>27</cp:revision>
  <dcterms:created xsi:type="dcterms:W3CDTF">2015-04-17T06:08:37Z</dcterms:created>
  <dcterms:modified xsi:type="dcterms:W3CDTF">2015-04-20T09:28:03Z</dcterms:modified>
</cp:coreProperties>
</file>